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7"/>
  </p:notesMasterIdLst>
  <p:sldIdLst>
    <p:sldId id="301" r:id="rId2"/>
    <p:sldId id="308" r:id="rId3"/>
    <p:sldId id="309" r:id="rId4"/>
    <p:sldId id="310" r:id="rId5"/>
    <p:sldId id="307" r:id="rId6"/>
    <p:sldId id="299" r:id="rId7"/>
    <p:sldId id="311" r:id="rId8"/>
    <p:sldId id="313" r:id="rId9"/>
    <p:sldId id="294" r:id="rId10"/>
    <p:sldId id="300" r:id="rId11"/>
    <p:sldId id="281" r:id="rId12"/>
    <p:sldId id="302" r:id="rId13"/>
    <p:sldId id="312" r:id="rId14"/>
    <p:sldId id="305" r:id="rId15"/>
    <p:sldId id="295"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5613" indent="-136525" algn="l" rtl="0" fontAlgn="base">
      <a:spcBef>
        <a:spcPct val="0"/>
      </a:spcBef>
      <a:spcAft>
        <a:spcPct val="0"/>
      </a:spcAft>
      <a:defRPr kern="1200">
        <a:solidFill>
          <a:schemeClr val="tx1"/>
        </a:solidFill>
        <a:latin typeface="Arial" charset="0"/>
        <a:ea typeface="ＭＳ Ｐゴシック" charset="-128"/>
        <a:cs typeface="+mn-cs"/>
      </a:defRPr>
    </a:lvl2pPr>
    <a:lvl3pPr marL="912813" indent="-273050" algn="l" rtl="0" fontAlgn="base">
      <a:spcBef>
        <a:spcPct val="0"/>
      </a:spcBef>
      <a:spcAft>
        <a:spcPct val="0"/>
      </a:spcAft>
      <a:defRPr kern="1200">
        <a:solidFill>
          <a:schemeClr val="tx1"/>
        </a:solidFill>
        <a:latin typeface="Arial" charset="0"/>
        <a:ea typeface="ＭＳ Ｐゴシック" charset="-128"/>
        <a:cs typeface="+mn-cs"/>
      </a:defRPr>
    </a:lvl3pPr>
    <a:lvl4pPr marL="1370013" indent="-411163" algn="l" rtl="0" fontAlgn="base">
      <a:spcBef>
        <a:spcPct val="0"/>
      </a:spcBef>
      <a:spcAft>
        <a:spcPct val="0"/>
      </a:spcAft>
      <a:defRPr kern="1200">
        <a:solidFill>
          <a:schemeClr val="tx1"/>
        </a:solidFill>
        <a:latin typeface="Arial" charset="0"/>
        <a:ea typeface="ＭＳ Ｐゴシック" charset="-128"/>
        <a:cs typeface="+mn-cs"/>
      </a:defRPr>
    </a:lvl4pPr>
    <a:lvl5pPr marL="1827213" indent="-547688"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83D23"/>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48" autoAdjust="0"/>
    <p:restoredTop sz="95826" autoAdjust="0"/>
  </p:normalViewPr>
  <p:slideViewPr>
    <p:cSldViewPr>
      <p:cViewPr>
        <p:scale>
          <a:sx n="90" d="100"/>
          <a:sy n="90" d="100"/>
        </p:scale>
        <p:origin x="-1264" y="-704"/>
      </p:cViewPr>
      <p:guideLst>
        <p:guide orient="horz" pos="1136"/>
        <p:guide orient="horz" pos="1872"/>
        <p:guide pos="1704"/>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50" d="100"/>
          <a:sy n="50" d="100"/>
        </p:scale>
        <p:origin x="-1944" y="72"/>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B7588B0-B64F-41B6-B17C-96A2210296FB}" type="slidenum">
              <a:rPr lang="en-US"/>
              <a:pPr/>
              <a:t>‹#›</a:t>
            </a:fld>
            <a:endParaRPr lang="en-US"/>
          </a:p>
        </p:txBody>
      </p:sp>
    </p:spTree>
    <p:extLst>
      <p:ext uri="{BB962C8B-B14F-4D97-AF65-F5344CB8AC3E}">
        <p14:creationId xmlns:p14="http://schemas.microsoft.com/office/powerpoint/2010/main" val="2580982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5886" algn="l" defTabSz="914354" rtl="0" eaLnBrk="1" latinLnBrk="0" hangingPunct="1">
      <a:defRPr sz="1200" kern="1200">
        <a:solidFill>
          <a:schemeClr val="tx1"/>
        </a:solidFill>
        <a:latin typeface="+mn-lt"/>
        <a:ea typeface="+mn-ea"/>
        <a:cs typeface="+mn-cs"/>
      </a:defRPr>
    </a:lvl6pPr>
    <a:lvl7pPr marL="2743063"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7"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588B0-B64F-41B6-B17C-96A2210296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US" sz="1800" dirty="0" smtClean="0"/>
              <a:t>At Thomson Reuters, we believe that actively researching privacy needs and being compliant with the heterogeneous global regulatory landscape helps us avoid the costs of implementing privacy after the fact and provides the opportunity to improve and standardize processes across products. By leveraging our reputation and legitimacy we can deliver behavioral data in our products and services in a manner that meets B2B needs for well-defined data types, location, data ownership and lifecycle.</a:t>
            </a:r>
          </a:p>
          <a:p>
            <a:endParaRPr lang="en-US" dirty="0" smtClean="0"/>
          </a:p>
          <a:p>
            <a:endParaRPr lang="en-US" dirty="0" smtClean="0"/>
          </a:p>
        </p:txBody>
      </p:sp>
      <p:sp>
        <p:nvSpPr>
          <p:cNvPr id="24580" name="Slide Number Placeholder 3"/>
          <p:cNvSpPr>
            <a:spLocks noGrp="1"/>
          </p:cNvSpPr>
          <p:nvPr>
            <p:ph type="sldNum" sz="quarter" idx="5"/>
          </p:nvPr>
        </p:nvSpPr>
        <p:spPr>
          <a:noFill/>
        </p:spPr>
        <p:txBody>
          <a:bodyPr/>
          <a:lstStyle/>
          <a:p>
            <a:fld id="{B56054EA-7B40-4E95-BD66-ABC13A0A43F0}"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ln/>
        </p:spPr>
        <p:txBody>
          <a:bodyPr/>
          <a:lstStyle/>
          <a:p>
            <a:r>
              <a:rPr lang="en-US" sz="1600" dirty="0" smtClean="0"/>
              <a:t>Implications how behavioral mining is use to deliver more context</a:t>
            </a:r>
            <a:br>
              <a:rPr lang="en-US" sz="1600" dirty="0" smtClean="0"/>
            </a:br>
            <a:r>
              <a:rPr lang="en-US" sz="1600" dirty="0" smtClean="0"/>
              <a:t>cannot assume that </a:t>
            </a:r>
            <a:r>
              <a:rPr lang="en-US" sz="1600" dirty="0" err="1" smtClean="0"/>
              <a:t>consumerization</a:t>
            </a:r>
            <a:r>
              <a:rPr lang="en-US" sz="1600" dirty="0" smtClean="0"/>
              <a:t>, </a:t>
            </a:r>
            <a:r>
              <a:rPr lang="en-US" sz="1600" dirty="0" err="1" smtClean="0"/>
              <a:t>millenials</a:t>
            </a:r>
            <a:r>
              <a:rPr lang="en-US" sz="1600" dirty="0" smtClean="0"/>
              <a:t> may not translate in B2B</a:t>
            </a:r>
            <a:endParaRPr lang="en-US" sz="1600" dirty="0"/>
          </a:p>
        </p:txBody>
      </p:sp>
      <p:sp>
        <p:nvSpPr>
          <p:cNvPr id="22532" name="Slide Number Placeholder 3"/>
          <p:cNvSpPr>
            <a:spLocks noGrp="1"/>
          </p:cNvSpPr>
          <p:nvPr>
            <p:ph type="sldNum" sz="quarter" idx="5"/>
          </p:nvPr>
        </p:nvSpPr>
        <p:spPr>
          <a:noFill/>
        </p:spPr>
        <p:txBody>
          <a:bodyPr/>
          <a:lstStyle/>
          <a:p>
            <a:fld id="{A10F6FB0-9095-40B6-BA0D-53C2541C2A84}" type="slidenum">
              <a:rPr lang="en-US"/>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7588B0-B64F-41B6-B17C-96A2210296FB}"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solidFill>
            <a:srgbClr val="FFFFFF"/>
          </a:solidFill>
          <a:ln/>
        </p:spPr>
      </p:sp>
      <p:sp>
        <p:nvSpPr>
          <p:cNvPr id="23555" name="Rectangle 2"/>
          <p:cNvSpPr>
            <a:spLocks noGrp="1" noChangeArrowheads="1"/>
          </p:cNvSpPr>
          <p:nvPr>
            <p:ph type="body" idx="1"/>
          </p:nvPr>
        </p:nvSpPr>
        <p:spPr>
          <a:noFill/>
          <a:ln/>
        </p:spPr>
        <p:txBody>
          <a:bodyPr/>
          <a:lstStyle/>
          <a:p>
            <a:pPr eaLnBrk="1" hangingPunct="1">
              <a:spcBef>
                <a:spcPts val="422"/>
              </a:spcBef>
            </a:pPr>
            <a:endParaRPr lang="en-US" dirty="0" smtClean="0">
              <a:solidFill>
                <a:srgbClr val="4B4B4B"/>
              </a:solidFill>
              <a:latin typeface="Arial" charset="0"/>
              <a:cs typeface="Arial" charset="0"/>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solidFill>
            <a:srgbClr val="FFFFFF"/>
          </a:solidFill>
          <a:ln/>
        </p:spPr>
      </p:sp>
      <p:sp>
        <p:nvSpPr>
          <p:cNvPr id="23555" name="Rectangle 2"/>
          <p:cNvSpPr>
            <a:spLocks noGrp="1" noChangeArrowheads="1"/>
          </p:cNvSpPr>
          <p:nvPr>
            <p:ph type="body" idx="1"/>
          </p:nvPr>
        </p:nvSpPr>
        <p:spPr>
          <a:noFill/>
          <a:ln/>
        </p:spPr>
        <p:txBody>
          <a:bodyPr/>
          <a:lstStyle/>
          <a:p>
            <a:pPr eaLnBrk="1" hangingPunct="1">
              <a:spcBef>
                <a:spcPts val="422"/>
              </a:spcBef>
            </a:pPr>
            <a:endParaRPr lang="en-US" dirty="0" smtClean="0">
              <a:solidFill>
                <a:srgbClr val="4B4B4B"/>
              </a:solidFill>
              <a:latin typeface="Arial" charset="0"/>
              <a:cs typeface="Arial"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solidFill>
            <a:srgbClr val="FFFFFF"/>
          </a:solidFill>
          <a:ln/>
        </p:spPr>
      </p:sp>
      <p:sp>
        <p:nvSpPr>
          <p:cNvPr id="23555" name="Rectangle 2"/>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ts val="425"/>
              </a:spcBef>
              <a:spcAft>
                <a:spcPct val="0"/>
              </a:spcAft>
              <a:buClrTx/>
              <a:buSzTx/>
              <a:buFont typeface="Arial" pitchFamily="34" charset="0"/>
              <a:buNone/>
              <a:tabLst/>
              <a:defRPr/>
            </a:pPr>
            <a:endParaRPr lang="en-US" sz="1200" dirty="0" smtClean="0">
              <a:solidFill>
                <a:schemeClr val="tx1">
                  <a:lumMod val="75000"/>
                </a:schemeClr>
              </a:solidFill>
              <a:latin typeface="Arial" pitchFamily="34" charset="0"/>
              <a:cs typeface="Arial" pitchFamily="34" charset="0"/>
            </a:endParaRPr>
          </a:p>
          <a:p>
            <a:pPr eaLnBrk="1" hangingPunct="1">
              <a:spcBef>
                <a:spcPts val="425"/>
              </a:spcBef>
            </a:pPr>
            <a:endParaRPr lang="en-US" dirty="0" smtClean="0">
              <a:solidFill>
                <a:srgbClr val="4B4B4B"/>
              </a:solidFill>
              <a:latin typeface="Arial" charset="0"/>
              <a:cs typeface="Arial" charset="0"/>
              <a:sym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ln/>
        </p:spPr>
        <p:txBody>
          <a:bodyPr/>
          <a:lstStyle/>
          <a:p>
            <a:r>
              <a:rPr lang="en-US" sz="1800" kern="1200" dirty="0" smtClean="0">
                <a:solidFill>
                  <a:schemeClr val="tx1"/>
                </a:solidFill>
                <a:latin typeface="Arial" charset="0"/>
                <a:ea typeface="ＭＳ Ｐゴシック" charset="-128"/>
                <a:cs typeface="ＭＳ Ｐゴシック" charset="-128"/>
              </a:rPr>
              <a:t>Information is growing at an ever increasing rate.  On the data feeds we provide our financial service customers the update rates are pushing beyond 700,000 updates per second – far beyond the rates that a human eye can detect let alone react to.  So for some time we have been using the filters of user, context and behavior to deliver exactly the right information, at the right time to support a decision.  </a:t>
            </a:r>
          </a:p>
          <a:p>
            <a:r>
              <a:rPr lang="en-US" sz="1800" kern="1200" dirty="0" smtClean="0">
                <a:solidFill>
                  <a:schemeClr val="tx1"/>
                </a:solidFill>
                <a:latin typeface="Arial" charset="0"/>
                <a:ea typeface="ＭＳ Ｐゴシック" charset="-128"/>
                <a:cs typeface="ＭＳ Ｐゴシック" charset="-128"/>
              </a:rPr>
              <a:t>In the B2B context the user information is a set of participants in a process rather than a loose association of friends or friends of friends.  The context doesn’t necessarily mean a physical location but more of a situation – an aggregation of events.  </a:t>
            </a:r>
            <a:r>
              <a:rPr lang="en-US" sz="1800" kern="1200" smtClean="0">
                <a:solidFill>
                  <a:schemeClr val="tx1"/>
                </a:solidFill>
                <a:latin typeface="Arial" charset="0"/>
                <a:ea typeface="ＭＳ Ｐゴシック" charset="-128"/>
                <a:cs typeface="ＭＳ Ｐゴシック" charset="-128"/>
              </a:rPr>
              <a:t>Finally the behavior is providing the benefit (feedback) of the experiences of others in similar situations.</a:t>
            </a:r>
            <a:endParaRPr lang="en-US" sz="1800" kern="1200">
              <a:solidFill>
                <a:schemeClr val="tx1"/>
              </a:solidFill>
              <a:latin typeface="Arial" charset="0"/>
              <a:ea typeface="ＭＳ Ｐゴシック" charset="-128"/>
              <a:cs typeface="ＭＳ Ｐゴシック" charset="-128"/>
            </a:endParaRPr>
          </a:p>
        </p:txBody>
      </p:sp>
      <p:sp>
        <p:nvSpPr>
          <p:cNvPr id="16388" name="Slide Number Placeholder 3"/>
          <p:cNvSpPr>
            <a:spLocks noGrp="1"/>
          </p:cNvSpPr>
          <p:nvPr>
            <p:ph type="sldNum" sz="quarter" idx="5"/>
          </p:nvPr>
        </p:nvSpPr>
        <p:spPr>
          <a:noFill/>
        </p:spPr>
        <p:txBody>
          <a:bodyPr/>
          <a:lstStyle/>
          <a:p>
            <a:fld id="{0E84187D-4E34-41BA-AB88-4E7AEC5AF0CB}"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ln/>
        </p:spPr>
        <p:txBody>
          <a:bodyPr/>
          <a:lstStyle/>
          <a:p>
            <a:r>
              <a:rPr lang="en-US" sz="1800" dirty="0" smtClean="0"/>
              <a:t>Dramatic increases in compute power, storage capacity and end user engagement have reached unprecedented scale and enabled access to big behavioral data. New business models leverage this new type of data to deliver a wave of new consumer products. The extraordinary success of these models is driving the desire for more and more invasive behavioral data into a tornado of increasing strength. In the mean time, on the ground, significant damage is being inflicted upon the privacy of the individual.  How does this fast emergence of products and services based on big behavioral data affect firms that offer B2B products and services? </a:t>
            </a:r>
          </a:p>
          <a:p>
            <a:pPr marL="493713" indent="-493713"/>
            <a:endParaRPr lang="en-US" dirty="0" smtClean="0"/>
          </a:p>
        </p:txBody>
      </p:sp>
      <p:sp>
        <p:nvSpPr>
          <p:cNvPr id="16388" name="Slide Number Placeholder 3"/>
          <p:cNvSpPr>
            <a:spLocks noGrp="1"/>
          </p:cNvSpPr>
          <p:nvPr>
            <p:ph type="sldNum" sz="quarter" idx="5"/>
          </p:nvPr>
        </p:nvSpPr>
        <p:spPr>
          <a:noFill/>
        </p:spPr>
        <p:txBody>
          <a:bodyPr/>
          <a:lstStyle/>
          <a:p>
            <a:fld id="{0E84187D-4E34-41BA-AB88-4E7AEC5AF0CB}" type="slidenum">
              <a:rPr lang="en-US"/>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ln/>
        </p:spPr>
        <p:txBody>
          <a:bodyPr/>
          <a:lstStyle/>
          <a:p>
            <a:r>
              <a:rPr lang="en-US" sz="1800" dirty="0" smtClean="0"/>
              <a:t>Today’s consumers, especially younger consumers (the “</a:t>
            </a:r>
            <a:r>
              <a:rPr lang="en-US" sz="1800" dirty="0" err="1" smtClean="0"/>
              <a:t>Millenials</a:t>
            </a:r>
            <a:r>
              <a:rPr lang="en-US" sz="1800" dirty="0" smtClean="0"/>
              <a:t>”), seem willing to forego privacy in return for free/low cost products and services that are easier to use. As many millions of consumers buy and sell products using the web, the unprecedented scale of transactions provides opportunities for extensive behavioral data experimentation by many entities. However, following recent high profile missteps, there is an increasing awareness of products that capture and leverage an individual’s online behavior. A rising tide of public awareness is driving companies, industry and government responses. However, business model experiments continue to further erode privacy while existing regulations and consumer education are lagging further and further behind.</a:t>
            </a:r>
          </a:p>
          <a:p>
            <a:pPr marL="493713" indent="-493713"/>
            <a:endParaRPr lang="en-US" dirty="0" smtClean="0"/>
          </a:p>
        </p:txBody>
      </p:sp>
      <p:sp>
        <p:nvSpPr>
          <p:cNvPr id="18436" name="Slide Number Placeholder 3"/>
          <p:cNvSpPr>
            <a:spLocks noGrp="1"/>
          </p:cNvSpPr>
          <p:nvPr>
            <p:ph type="sldNum" sz="quarter" idx="5"/>
          </p:nvPr>
        </p:nvSpPr>
        <p:spPr>
          <a:noFill/>
        </p:spPr>
        <p:txBody>
          <a:bodyPr/>
          <a:lstStyle/>
          <a:p>
            <a:fld id="{EB173A65-B579-47A3-BD75-EAFC0A2C4147}"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r>
              <a:rPr lang="en-US" sz="1800" dirty="0" smtClean="0"/>
              <a:t>“</a:t>
            </a:r>
            <a:r>
              <a:rPr lang="en-US" sz="1800" dirty="0" err="1" smtClean="0"/>
              <a:t>Consumerization</a:t>
            </a:r>
            <a:r>
              <a:rPr lang="en-US" sz="1800" dirty="0" smtClean="0"/>
              <a:t>” of IT blurs the boundaries between B2C and B2B.  There are several drivers of </a:t>
            </a:r>
            <a:r>
              <a:rPr lang="en-US" sz="1800" dirty="0" err="1" smtClean="0"/>
              <a:t>consumerization</a:t>
            </a:r>
            <a:r>
              <a:rPr lang="en-US" sz="1800" dirty="0" smtClean="0"/>
              <a:t>: </a:t>
            </a:r>
            <a:r>
              <a:rPr lang="en-US" sz="1800" dirty="0" err="1" smtClean="0"/>
              <a:t>Millennials</a:t>
            </a:r>
            <a:r>
              <a:rPr lang="en-US" sz="1800" dirty="0" smtClean="0"/>
              <a:t> enter the workforce and want to bring their consumer products into the workplace. Better connectivity facilitates working from home. Finally, enterprise customers are excited about taking advantage of low-cost, large-scale consumer applications. However, counter to this shift, companies are required to respond to legislation and develop new policies to better protect the privacy of the individual and of their customer’s data. As a consequence, companies that are excited about taking advantages of consumer applications that leverage behavioral data, also have increasing concerns about their privacy and security implications. In the B2B space, these concerns are exacerbated by the added complexity of a longer customer value chain, multiple vendors and partners, and are primarily focused around types of data, data location, ownership and lifecycle.</a:t>
            </a:r>
          </a:p>
          <a:p>
            <a:r>
              <a:rPr lang="en-US" sz="1800" dirty="0" smtClean="0"/>
              <a:t>In the B2B space, customers cannot tolerate data location ambiguity. For example, cultural differences in privacy expectations and requirements have led to an extremely heterogeneous global regulatory landscape. Thus, privacy requirements in contracts with global companies have become extremely complex.  Lastly, behavioral data collected by consumer products has no defined owner and lifecycle and maybe resold and aggregated in ways not foreseen by the user.  These issues may prove to be an insurmountable barrier to adoption for consumer software for B2B use.</a:t>
            </a:r>
          </a:p>
          <a:p>
            <a:endParaRPr lang="en-US" sz="1800" dirty="0" smtClean="0"/>
          </a:p>
          <a:p>
            <a:pPr marL="493713" indent="-493713">
              <a:lnSpc>
                <a:spcPct val="80000"/>
              </a:lnSpc>
              <a:buFontTx/>
              <a:buChar char="•"/>
            </a:pPr>
            <a:endParaRPr lang="en-US" sz="1700" dirty="0" smtClean="0"/>
          </a:p>
        </p:txBody>
      </p:sp>
      <p:sp>
        <p:nvSpPr>
          <p:cNvPr id="20484" name="Slide Number Placeholder 3"/>
          <p:cNvSpPr>
            <a:spLocks noGrp="1"/>
          </p:cNvSpPr>
          <p:nvPr>
            <p:ph type="sldNum" sz="quarter" idx="5"/>
          </p:nvPr>
        </p:nvSpPr>
        <p:spPr>
          <a:noFill/>
        </p:spPr>
        <p:txBody>
          <a:bodyPr/>
          <a:lstStyle/>
          <a:p>
            <a:fld id="{6C211212-291C-4E5A-B992-B3DF6C54A4FA}"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ln/>
        </p:spPr>
        <p:txBody>
          <a:bodyPr/>
          <a:lstStyle/>
          <a:p>
            <a:r>
              <a:rPr lang="en-US" sz="1600" dirty="0" smtClean="0"/>
              <a:t>Thomson Reuters, with 150 years of reputation and legitimacy with customers, and with a presence in over 100 countries, is the worlds most trusted source of intelligent information for the worlds businesses and professionals. </a:t>
            </a:r>
          </a:p>
          <a:p>
            <a:r>
              <a:rPr lang="en-US" sz="1600" dirty="0" smtClean="0"/>
              <a:t>As a B2B provider, Thomson Reuters is already delivering cloud services with well-defined data location, lifecycle, ownership and type in highly regulated industries.  Today we provide products that use the behavioral data of professionals to enhance performance but we don’t share the data with anyone, anywhere and we aggregate the information to obfuscate the behavior of the individual.  We recognize the opportunities that analyzing behavioral data may offer but are cognizant of the pitfalls as standards for privacy are different for Individuals as professional vs. private citizen</a:t>
            </a:r>
            <a:endParaRPr lang="en-US" sz="1600" dirty="0"/>
          </a:p>
        </p:txBody>
      </p:sp>
      <p:sp>
        <p:nvSpPr>
          <p:cNvPr id="22532" name="Slide Number Placeholder 3"/>
          <p:cNvSpPr>
            <a:spLocks noGrp="1"/>
          </p:cNvSpPr>
          <p:nvPr>
            <p:ph type="sldNum" sz="quarter" idx="5"/>
          </p:nvPr>
        </p:nvSpPr>
        <p:spPr>
          <a:noFill/>
        </p:spPr>
        <p:txBody>
          <a:bodyPr/>
          <a:lstStyle/>
          <a:p>
            <a:fld id="{A10F6FB0-9095-40B6-BA0D-53C2541C2A84}"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6"/>
          <p:cNvSpPr>
            <a:spLocks noChangeShapeType="1"/>
          </p:cNvSpPr>
          <p:nvPr/>
        </p:nvSpPr>
        <p:spPr bwMode="auto">
          <a:xfrm>
            <a:off x="355600" y="2060575"/>
            <a:ext cx="8410575" cy="0"/>
          </a:xfrm>
          <a:prstGeom prst="line">
            <a:avLst/>
          </a:prstGeom>
          <a:noFill/>
          <a:ln w="24130" cap="rnd">
            <a:solidFill>
              <a:schemeClr val="tx1"/>
            </a:solidFill>
            <a:prstDash val="sysDot"/>
            <a:round/>
            <a:headEnd/>
            <a:tailEnd/>
          </a:ln>
        </p:spPr>
        <p:txBody>
          <a:bodyPr lIns="91435" tIns="45718" rIns="91435" bIns="45718"/>
          <a:lstStyle/>
          <a:p>
            <a:pPr>
              <a:defRPr/>
            </a:pPr>
            <a:endParaRPr lang="en-US">
              <a:cs typeface="ＭＳ Ｐゴシック" charset="-128"/>
            </a:endParaRPr>
          </a:p>
        </p:txBody>
      </p:sp>
      <p:pic>
        <p:nvPicPr>
          <p:cNvPr id="5" name="Picture 7" descr="titleMaster_Logo600idx"/>
          <p:cNvPicPr>
            <a:picLocks noChangeAspect="1" noChangeArrowheads="1"/>
          </p:cNvPicPr>
          <p:nvPr/>
        </p:nvPicPr>
        <p:blipFill>
          <a:blip r:embed="rId2" cstate="print"/>
          <a:srcRect/>
          <a:stretch>
            <a:fillRect/>
          </a:stretch>
        </p:blipFill>
        <p:spPr bwMode="hidden">
          <a:xfrm>
            <a:off x="6096000" y="5965825"/>
            <a:ext cx="2746375" cy="892175"/>
          </a:xfrm>
          <a:prstGeom prst="rect">
            <a:avLst/>
          </a:prstGeom>
          <a:noFill/>
          <a:ln w="9525">
            <a:noFill/>
            <a:miter lim="800000"/>
            <a:headEnd/>
            <a:tailEnd/>
          </a:ln>
        </p:spPr>
      </p:pic>
      <p:sp>
        <p:nvSpPr>
          <p:cNvPr id="10244" name="Rectangle 4"/>
          <p:cNvSpPr>
            <a:spLocks noGrp="1" noChangeArrowheads="1"/>
          </p:cNvSpPr>
          <p:nvPr>
            <p:ph type="ctrTitle"/>
          </p:nvPr>
        </p:nvSpPr>
        <p:spPr>
          <a:xfrm>
            <a:off x="361950" y="292100"/>
            <a:ext cx="8382000" cy="1665288"/>
          </a:xfrm>
        </p:spPr>
        <p:txBody>
          <a:bodyPr/>
          <a:lstStyle>
            <a:lvl1pPr>
              <a:defRPr sz="3500"/>
            </a:lvl1pPr>
          </a:lstStyle>
          <a:p>
            <a:r>
              <a:rPr lang="en-US" dirty="0" smtClean="0"/>
              <a:t>Click to edit Master title style</a:t>
            </a:r>
            <a:endParaRPr lang="en-US" dirty="0"/>
          </a:p>
        </p:txBody>
      </p:sp>
      <p:sp>
        <p:nvSpPr>
          <p:cNvPr id="10245" name="Rectangle 5"/>
          <p:cNvSpPr>
            <a:spLocks noGrp="1" noChangeArrowheads="1"/>
          </p:cNvSpPr>
          <p:nvPr>
            <p:ph type="subTitle" idx="1"/>
          </p:nvPr>
        </p:nvSpPr>
        <p:spPr>
          <a:xfrm>
            <a:off x="361950" y="2390776"/>
            <a:ext cx="8382000" cy="1800225"/>
          </a:xfrm>
        </p:spPr>
        <p:txBody>
          <a:bodyPr rIns="0"/>
          <a:lstStyle>
            <a:lvl1pPr>
              <a:spcBef>
                <a:spcPct val="0"/>
              </a:spcBef>
              <a:defRPr sz="1800"/>
            </a:lvl1pPr>
          </a:lstStyle>
          <a:p>
            <a:r>
              <a:rPr lang="en-US" smtClean="0"/>
              <a:t>Click to edit Master subtitle style</a:t>
            </a:r>
            <a:endParaRPr lang="en-US"/>
          </a:p>
        </p:txBody>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17C9EDD9-FA46-4E4B-A27C-AC98910F1C92}" type="slidenum">
              <a:rPr lang="en-US"/>
              <a:pPr/>
              <a:t>‹#›</a:t>
            </a:fld>
            <a:endParaRPr lang="en-US"/>
          </a:p>
        </p:txBody>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5725" y="457201"/>
            <a:ext cx="1860550" cy="5641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901" y="457201"/>
            <a:ext cx="5432425" cy="5641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23931FB9-7A2D-468B-BAA0-B88936A0E695}" type="slidenum">
              <a:rPr lang="en-US"/>
              <a:pPr/>
              <a:t>‹#›</a:t>
            </a:fld>
            <a:endParaRPr lang="en-US"/>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vl2pPr>
              <a:defRPr sz="1700"/>
            </a:lvl2pPr>
            <a:lvl3pPr>
              <a:defRPr sz="1400"/>
            </a:lvl3pPr>
            <a:lvl4pPr>
              <a:defRPr sz="1300"/>
            </a:lvl4pPr>
            <a:lvl5pPr>
              <a:defRPr sz="1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sldNum" sz="quarter" idx="10"/>
          </p:nvPr>
        </p:nvSpPr>
        <p:spPr>
          <a:ln/>
        </p:spPr>
        <p:txBody>
          <a:bodyPr/>
          <a:lstStyle>
            <a:lvl1pPr>
              <a:defRPr/>
            </a:lvl1pPr>
          </a:lstStyle>
          <a:p>
            <a:fld id="{C124F1D0-5E8B-45BF-8ABD-91433382DC09}" type="slidenum">
              <a:rPr lang="en-US"/>
              <a:pPr/>
              <a:t>‹#›</a:t>
            </a:fld>
            <a:endParaRPr lang="en-US"/>
          </a:p>
        </p:txBody>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43954CEC-6591-49B6-A37F-609592BE5B90}" type="slidenum">
              <a:rPr lang="en-US"/>
              <a:pPr/>
              <a:t>‹#›</a:t>
            </a:fld>
            <a:endParaRPr lang="en-US"/>
          </a:p>
        </p:txBody>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900" y="1528763"/>
            <a:ext cx="36464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9" y="1528763"/>
            <a:ext cx="36464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D249A78E-AB64-4D96-978F-5E508CBEE4F4}" type="slidenum">
              <a:rPr lang="en-US"/>
              <a:pPr/>
              <a:t>‹#›</a:t>
            </a:fld>
            <a:endParaRPr lang="en-US"/>
          </a:p>
        </p:txBody>
      </p:sp>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7F7B1ADC-3D4D-467B-9E41-BF5ABAB2E7C2}" type="slidenum">
              <a:rPr lang="en-US"/>
              <a:pPr/>
              <a:t>‹#›</a:t>
            </a:fld>
            <a:endParaRPr lang="en-US"/>
          </a:p>
        </p:txBody>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7E9F7A07-F83D-43B2-B370-BAB539908A36}" type="slidenum">
              <a:rPr lang="en-US"/>
              <a:pPr/>
              <a:t>‹#›</a:t>
            </a:fld>
            <a:endParaRPr lang="en-US"/>
          </a:p>
        </p:txBody>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6DF19CF5-5236-4A63-9043-E18DA3EAD7BC}" type="slidenum">
              <a:rPr lang="en-US"/>
              <a:pPr/>
              <a:t>‹#›</a:t>
            </a:fld>
            <a:endParaRPr lang="en-US"/>
          </a:p>
        </p:txBody>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7DD53BAF-E629-4841-A6C9-C1CAB79348B3}" type="slidenum">
              <a:rPr lang="en-US"/>
              <a:pPr/>
              <a:t>‹#›</a:t>
            </a:fld>
            <a:endParaRPr lang="en-US"/>
          </a:p>
        </p:txBody>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AB4038C9-7887-495B-A65B-61CFF8F4F048}" type="slidenum">
              <a:rPr lang="en-US"/>
              <a:pPr/>
              <a:t>‹#›</a:t>
            </a:fld>
            <a:endParaRPr lang="en-US"/>
          </a:p>
        </p:txBody>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slideMaster_Logo600"/>
          <p:cNvPicPr>
            <a:picLocks noChangeAspect="1" noChangeArrowheads="1"/>
          </p:cNvPicPr>
          <p:nvPr/>
        </p:nvPicPr>
        <p:blipFill>
          <a:blip r:embed="rId13" cstate="print"/>
          <a:srcRect/>
          <a:stretch>
            <a:fillRect/>
          </a:stretch>
        </p:blipFill>
        <p:spPr bwMode="hidden">
          <a:xfrm>
            <a:off x="377825" y="6323013"/>
            <a:ext cx="1644650" cy="530225"/>
          </a:xfrm>
          <a:prstGeom prst="rect">
            <a:avLst/>
          </a:prstGeom>
          <a:noFill/>
          <a:ln w="9525">
            <a:noFill/>
            <a:miter lim="800000"/>
            <a:headEnd/>
            <a:tailEnd/>
          </a:ln>
        </p:spPr>
      </p:pic>
      <p:sp>
        <p:nvSpPr>
          <p:cNvPr id="9221"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900"/>
            </a:lvl1pPr>
          </a:lstStyle>
          <a:p>
            <a:fld id="{0A7A494E-44B1-4736-B0A8-1514256F6B60}" type="slidenum">
              <a:rPr lang="en-US"/>
              <a:pPr/>
              <a:t>‹#›</a:t>
            </a:fld>
            <a:endParaRPr lang="en-US"/>
          </a:p>
        </p:txBody>
      </p:sp>
      <p:sp>
        <p:nvSpPr>
          <p:cNvPr id="1028" name="Rectangle 6"/>
          <p:cNvSpPr>
            <a:spLocks noGrp="1" noChangeArrowheads="1"/>
          </p:cNvSpPr>
          <p:nvPr>
            <p:ph type="title"/>
          </p:nvPr>
        </p:nvSpPr>
        <p:spPr bwMode="auto">
          <a:xfrm>
            <a:off x="850900" y="457200"/>
            <a:ext cx="7445375"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850900" y="1528763"/>
            <a:ext cx="7445375" cy="4570412"/>
          </a:xfrm>
          <a:prstGeom prst="rect">
            <a:avLst/>
          </a:prstGeom>
          <a:noFill/>
          <a:ln w="9525">
            <a:noFill/>
            <a:miter lim="800000"/>
            <a:headEnd/>
            <a:tailEnd/>
          </a:ln>
        </p:spPr>
        <p:txBody>
          <a:bodyPr vert="horz" wrap="square" lIns="0" tIns="0" rIns="182871"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Line 8"/>
          <p:cNvSpPr>
            <a:spLocks noChangeShapeType="1"/>
          </p:cNvSpPr>
          <p:nvPr/>
        </p:nvSpPr>
        <p:spPr bwMode="auto">
          <a:xfrm>
            <a:off x="850900" y="1371600"/>
            <a:ext cx="7445375" cy="1588"/>
          </a:xfrm>
          <a:prstGeom prst="line">
            <a:avLst/>
          </a:prstGeom>
          <a:noFill/>
          <a:ln w="24130" cap="rnd">
            <a:solidFill>
              <a:schemeClr val="tx1"/>
            </a:solidFill>
            <a:prstDash val="sysDot"/>
            <a:round/>
            <a:headEnd/>
            <a:tailEnd/>
          </a:ln>
        </p:spPr>
        <p:txBody>
          <a:bodyPr lIns="91435" tIns="45718" rIns="91435" bIns="45718"/>
          <a:lstStyle/>
          <a:p>
            <a:pPr>
              <a:defRPr/>
            </a:pPr>
            <a:endParaRPr lang="en-US">
              <a:cs typeface="ＭＳ Ｐゴシック" charset="-128"/>
            </a:endParaRPr>
          </a:p>
        </p:txBody>
      </p:sp>
    </p:spTree>
  </p:cSld>
  <p:clrMap bg1="lt1" tx1="dk1" bg2="lt2" tx2="dk2" accent1="accent1" accent2="accent2" accent3="accent3" accent4="accent4" accent5="accent5" accent6="accent6" hlink="hlink" folHlink="folHlink"/>
  <p:sldLayoutIdLst>
    <p:sldLayoutId id="2147484067"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xmlns:p14="http://schemas.microsoft.com/office/powerpoint/2010/main" spd="slow">
    <p:fade/>
  </p:transition>
  <p:hf hdr="0" dt="0"/>
  <p:txStyles>
    <p:titleStyle>
      <a:lvl1pPr algn="l" rtl="0" eaLnBrk="0" fontAlgn="base" hangingPunct="0">
        <a:lnSpc>
          <a:spcPct val="90000"/>
        </a:lnSpc>
        <a:spcBef>
          <a:spcPct val="0"/>
        </a:spcBef>
        <a:spcAft>
          <a:spcPct val="0"/>
        </a:spcAft>
        <a:defRPr sz="28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800">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2800">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2800">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2800">
          <a:solidFill>
            <a:schemeClr val="tx2"/>
          </a:solidFill>
          <a:latin typeface="Arial" charset="0"/>
          <a:ea typeface="ＭＳ Ｐゴシック" charset="-128"/>
          <a:cs typeface="ＭＳ Ｐゴシック" charset="-128"/>
        </a:defRPr>
      </a:lvl5pPr>
      <a:lvl6pPr marL="457177" algn="l" rtl="0" eaLnBrk="1" fontAlgn="base" hangingPunct="1">
        <a:lnSpc>
          <a:spcPct val="90000"/>
        </a:lnSpc>
        <a:spcBef>
          <a:spcPct val="0"/>
        </a:spcBef>
        <a:spcAft>
          <a:spcPct val="0"/>
        </a:spcAft>
        <a:defRPr sz="2800">
          <a:solidFill>
            <a:schemeClr val="tx2"/>
          </a:solidFill>
          <a:latin typeface="Arial" charset="0"/>
        </a:defRPr>
      </a:lvl6pPr>
      <a:lvl7pPr marL="914354" algn="l" rtl="0" eaLnBrk="1" fontAlgn="base" hangingPunct="1">
        <a:lnSpc>
          <a:spcPct val="90000"/>
        </a:lnSpc>
        <a:spcBef>
          <a:spcPct val="0"/>
        </a:spcBef>
        <a:spcAft>
          <a:spcPct val="0"/>
        </a:spcAft>
        <a:defRPr sz="2800">
          <a:solidFill>
            <a:schemeClr val="tx2"/>
          </a:solidFill>
          <a:latin typeface="Arial" charset="0"/>
        </a:defRPr>
      </a:lvl7pPr>
      <a:lvl8pPr marL="1371532" algn="l" rtl="0" eaLnBrk="1" fontAlgn="base" hangingPunct="1">
        <a:lnSpc>
          <a:spcPct val="90000"/>
        </a:lnSpc>
        <a:spcBef>
          <a:spcPct val="0"/>
        </a:spcBef>
        <a:spcAft>
          <a:spcPct val="0"/>
        </a:spcAft>
        <a:defRPr sz="2800">
          <a:solidFill>
            <a:schemeClr val="tx2"/>
          </a:solidFill>
          <a:latin typeface="Arial" charset="0"/>
        </a:defRPr>
      </a:lvl8pPr>
      <a:lvl9pPr marL="1828709" algn="l" rtl="0" eaLnBrk="1" fontAlgn="base" hangingPunct="1">
        <a:lnSpc>
          <a:spcPct val="90000"/>
        </a:lnSpc>
        <a:spcBef>
          <a:spcPct val="0"/>
        </a:spcBef>
        <a:spcAft>
          <a:spcPct val="0"/>
        </a:spcAft>
        <a:defRPr sz="2800">
          <a:solidFill>
            <a:schemeClr val="tx2"/>
          </a:solidFill>
          <a:latin typeface="Arial" charset="0"/>
        </a:defRPr>
      </a:lvl9pPr>
    </p:titleStyle>
    <p:bodyStyle>
      <a:lvl1pPr marL="341313" indent="-341313" algn="l" rtl="0" eaLnBrk="0" fontAlgn="base" hangingPunct="0">
        <a:spcBef>
          <a:spcPct val="50000"/>
        </a:spcBef>
        <a:spcAft>
          <a:spcPct val="0"/>
        </a:spcAft>
        <a:defRPr sz="2400">
          <a:solidFill>
            <a:schemeClr val="tx1"/>
          </a:solidFill>
          <a:latin typeface="+mn-lt"/>
          <a:ea typeface="ＭＳ Ｐゴシック" charset="-128"/>
          <a:cs typeface="ＭＳ Ｐゴシック" charset="-128"/>
        </a:defRPr>
      </a:lvl1pPr>
      <a:lvl2pPr marL="285750" indent="-284163" algn="l" rtl="0" eaLnBrk="0" fontAlgn="base" hangingPunct="0">
        <a:spcBef>
          <a:spcPct val="50000"/>
        </a:spcBef>
        <a:spcAft>
          <a:spcPct val="0"/>
        </a:spcAft>
        <a:buChar char="•"/>
        <a:defRPr sz="2400">
          <a:solidFill>
            <a:schemeClr val="tx1"/>
          </a:solidFill>
          <a:latin typeface="+mn-lt"/>
          <a:ea typeface="ＭＳ Ｐゴシック" charset="-128"/>
        </a:defRPr>
      </a:lvl2pPr>
      <a:lvl3pPr marL="568325" indent="-279400" algn="l" rtl="0" eaLnBrk="0" fontAlgn="base" hangingPunct="0">
        <a:spcBef>
          <a:spcPct val="30000"/>
        </a:spcBef>
        <a:spcAft>
          <a:spcPct val="0"/>
        </a:spcAft>
        <a:buFont typeface="Arial" charset="0"/>
        <a:buChar char="–"/>
        <a:defRPr sz="2000">
          <a:solidFill>
            <a:schemeClr val="tx1"/>
          </a:solidFill>
          <a:latin typeface="+mn-lt"/>
          <a:ea typeface="ＭＳ Ｐゴシック" charset="-128"/>
        </a:defRPr>
      </a:lvl3pPr>
      <a:lvl4pPr marL="850900" indent="-279400" algn="l" rtl="0" eaLnBrk="0" fontAlgn="base" hangingPunct="0">
        <a:spcBef>
          <a:spcPct val="25000"/>
        </a:spcBef>
        <a:spcAft>
          <a:spcPct val="0"/>
        </a:spcAft>
        <a:buChar char="•"/>
        <a:defRPr>
          <a:solidFill>
            <a:schemeClr val="tx1"/>
          </a:solidFill>
          <a:latin typeface="+mn-lt"/>
          <a:ea typeface="ＭＳ Ｐゴシック" charset="-128"/>
        </a:defRPr>
      </a:lvl4pPr>
      <a:lvl5pPr marL="1133475" indent="-279400" algn="l" rtl="0" eaLnBrk="0" fontAlgn="base" hangingPunct="0">
        <a:spcBef>
          <a:spcPct val="20000"/>
        </a:spcBef>
        <a:spcAft>
          <a:spcPct val="20000"/>
        </a:spcAft>
        <a:buFont typeface="Arial" charset="0"/>
        <a:buChar char="–"/>
        <a:defRPr sz="1600">
          <a:solidFill>
            <a:schemeClr val="tx1"/>
          </a:solidFill>
          <a:latin typeface="+mn-lt"/>
          <a:ea typeface="ＭＳ Ｐゴシック" charset="-128"/>
        </a:defRPr>
      </a:lvl5pPr>
      <a:lvl6pPr marL="1592184" indent="-280974" algn="l" rtl="0" eaLnBrk="1" fontAlgn="base" hangingPunct="1">
        <a:spcBef>
          <a:spcPct val="20000"/>
        </a:spcBef>
        <a:spcAft>
          <a:spcPct val="20000"/>
        </a:spcAft>
        <a:buFont typeface="Arial" charset="0"/>
        <a:buChar char="–"/>
        <a:defRPr sz="1600">
          <a:solidFill>
            <a:schemeClr val="tx1"/>
          </a:solidFill>
          <a:latin typeface="+mn-lt"/>
        </a:defRPr>
      </a:lvl6pPr>
      <a:lvl7pPr marL="2049361" indent="-280974" algn="l" rtl="0" eaLnBrk="1" fontAlgn="base" hangingPunct="1">
        <a:spcBef>
          <a:spcPct val="20000"/>
        </a:spcBef>
        <a:spcAft>
          <a:spcPct val="20000"/>
        </a:spcAft>
        <a:buFont typeface="Arial" charset="0"/>
        <a:buChar char="–"/>
        <a:defRPr sz="1600">
          <a:solidFill>
            <a:schemeClr val="tx1"/>
          </a:solidFill>
          <a:latin typeface="+mn-lt"/>
        </a:defRPr>
      </a:lvl7pPr>
      <a:lvl8pPr marL="2506538" indent="-280974" algn="l" rtl="0" eaLnBrk="1" fontAlgn="base" hangingPunct="1">
        <a:spcBef>
          <a:spcPct val="20000"/>
        </a:spcBef>
        <a:spcAft>
          <a:spcPct val="20000"/>
        </a:spcAft>
        <a:buFont typeface="Arial" charset="0"/>
        <a:buChar char="–"/>
        <a:defRPr sz="1600">
          <a:solidFill>
            <a:schemeClr val="tx1"/>
          </a:solidFill>
          <a:latin typeface="+mn-lt"/>
        </a:defRPr>
      </a:lvl8pPr>
      <a:lvl9pPr marL="2963715" indent="-280974" algn="l" rtl="0" eaLnBrk="1" fontAlgn="base" hangingPunct="1">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81000" y="4775200"/>
            <a:ext cx="83820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2800" b="0" i="0" u="none" strike="noStrike" kern="0" cap="none" spc="0" normalizeH="0" baseline="0" noProof="0" dirty="0">
                <a:ln>
                  <a:noFill/>
                </a:ln>
                <a:solidFill>
                  <a:schemeClr val="accent1"/>
                </a:solidFill>
                <a:effectLst/>
                <a:uLnTx/>
                <a:uFillTx/>
                <a:latin typeface="+mn-lt"/>
                <a:ea typeface="ＭＳ Ｐゴシック" charset="-128"/>
                <a:cs typeface="ＭＳ Ｐゴシック" charset="-128"/>
              </a:rPr>
              <a:t>PRIVACY AND BIG BEHAVIORAL DATA</a:t>
            </a:r>
            <a:br>
              <a:rPr kumimoji="0" lang="en-US" sz="2800" b="0" i="0" u="none" strike="noStrike" kern="0" cap="none" spc="0" normalizeH="0" baseline="0" noProof="0" dirty="0">
                <a:ln>
                  <a:noFill/>
                </a:ln>
                <a:solidFill>
                  <a:schemeClr val="accent1"/>
                </a:solidFill>
                <a:effectLst/>
                <a:uLnTx/>
                <a:uFillTx/>
                <a:latin typeface="+mn-lt"/>
                <a:ea typeface="ＭＳ Ｐゴシック" charset="-128"/>
                <a:cs typeface="ＭＳ Ｐゴシック" charset="-128"/>
              </a:rPr>
            </a:br>
            <a:r>
              <a:rPr kumimoji="0" lang="en-US" sz="2800" b="0" i="0" u="none" strike="noStrike" kern="0" cap="none" spc="0" normalizeH="0" baseline="0" noProof="0" dirty="0">
                <a:ln>
                  <a:noFill/>
                </a:ln>
                <a:solidFill>
                  <a:schemeClr val="accent1"/>
                </a:solidFill>
                <a:effectLst/>
                <a:uLnTx/>
                <a:uFillTx/>
                <a:latin typeface="+mn-lt"/>
                <a:ea typeface="ＭＳ Ｐゴシック" charset="-128"/>
                <a:cs typeface="ＭＳ Ｐゴシック" charset="-128"/>
              </a:rPr>
              <a:t>IN THE B2B SPACE</a:t>
            </a:r>
          </a:p>
          <a:p>
            <a:pPr marL="0" marR="0" lvl="0" indent="0" algn="l" defTabSz="914400" rtl="0" eaLnBrk="1" fontAlgn="base" latinLnBrk="0" hangingPunct="1">
              <a:lnSpc>
                <a:spcPct val="90000"/>
              </a:lnSpc>
              <a:spcBef>
                <a:spcPct val="0"/>
              </a:spcBef>
              <a:spcAft>
                <a:spcPts val="1200"/>
              </a:spcAft>
              <a:buClrTx/>
              <a:buSzTx/>
              <a:buFontTx/>
              <a:buNone/>
              <a:tabLst/>
              <a:defRPr/>
            </a:pPr>
            <a:endParaRPr kumimoji="0" lang="en-US" sz="1400" b="0" i="0" u="none" strike="noStrike" kern="0" cap="none" spc="0" normalizeH="0" baseline="0" noProof="0" dirty="0" smtClean="0">
              <a:ln>
                <a:noFill/>
              </a:ln>
              <a:solidFill>
                <a:schemeClr val="accent4"/>
              </a:solidFill>
              <a:effectLst/>
              <a:uLnTx/>
              <a:uFillTx/>
              <a:latin typeface="+mn-lt"/>
              <a:ea typeface="ＭＳ Ｐゴシック" charset="-128"/>
              <a:cs typeface="ＭＳ Ｐゴシック" charset="-128"/>
            </a:endParaRP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srgbClr val="4B4B4B"/>
                </a:solidFill>
                <a:effectLst/>
                <a:uLnTx/>
                <a:uFillTx/>
                <a:latin typeface="+mn-lt"/>
                <a:ea typeface="ＭＳ Ｐゴシック" charset="-128"/>
                <a:cs typeface="ＭＳ Ｐゴシック" charset="-128"/>
              </a:rPr>
              <a:t>James Powell</a:t>
            </a: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1800" b="0" i="0" u="none" strike="noStrike" kern="0" cap="none" spc="0" normalizeH="0" baseline="0" noProof="0" dirty="0" smtClean="0">
                <a:ln>
                  <a:noFill/>
                </a:ln>
                <a:solidFill>
                  <a:srgbClr val="4B4B4B"/>
                </a:solidFill>
                <a:effectLst/>
                <a:uLnTx/>
                <a:uFillTx/>
                <a:latin typeface="+mn-lt"/>
                <a:ea typeface="ＭＳ Ｐゴシック" charset="-128"/>
                <a:cs typeface="ＭＳ Ｐゴシック" charset="-128"/>
              </a:rPr>
              <a:t>CTO,</a:t>
            </a:r>
            <a:r>
              <a:rPr kumimoji="0" lang="en-US" sz="1800" b="0" i="0" u="none" strike="noStrike" kern="0" cap="none" spc="0" normalizeH="0" noProof="0" dirty="0" smtClean="0">
                <a:ln>
                  <a:noFill/>
                </a:ln>
                <a:solidFill>
                  <a:srgbClr val="4B4B4B"/>
                </a:solidFill>
                <a:effectLst/>
                <a:uLnTx/>
                <a:uFillTx/>
                <a:latin typeface="+mn-lt"/>
                <a:ea typeface="ＭＳ Ｐゴシック" charset="-128"/>
                <a:cs typeface="ＭＳ Ｐゴシック" charset="-128"/>
              </a:rPr>
              <a:t> Thomson Reuters</a:t>
            </a:r>
            <a:endParaRPr kumimoji="0" lang="en-US" sz="1800" b="0" i="0" u="none" strike="noStrike" kern="0" cap="none" spc="0" normalizeH="0" baseline="0" noProof="0" dirty="0">
              <a:ln>
                <a:noFill/>
              </a:ln>
              <a:solidFill>
                <a:srgbClr val="4B4B4B"/>
              </a:solidFill>
              <a:effectLst/>
              <a:uLnTx/>
              <a:uFillTx/>
              <a:latin typeface="+mn-lt"/>
              <a:ea typeface="ＭＳ Ｐゴシック" charset="-128"/>
              <a:cs typeface="ＭＳ Ｐゴシック" charset="-128"/>
            </a:endParaRPr>
          </a:p>
        </p:txBody>
      </p:sp>
      <p:pic>
        <p:nvPicPr>
          <p:cNvPr id="14340" name="Picture 4" descr="iStock_000009400122Small.jpg"/>
          <p:cNvPicPr>
            <a:picLocks noChangeAspect="1"/>
          </p:cNvPicPr>
          <p:nvPr/>
        </p:nvPicPr>
        <p:blipFill>
          <a:blip r:embed="rId3" cstate="print"/>
          <a:srcRect t="16337" b="1980"/>
          <a:stretch>
            <a:fillRect/>
          </a:stretch>
        </p:blipFill>
        <p:spPr bwMode="auto">
          <a:xfrm>
            <a:off x="380999" y="381000"/>
            <a:ext cx="8428301" cy="4165600"/>
          </a:xfrm>
          <a:prstGeom prst="rect">
            <a:avLst/>
          </a:prstGeom>
          <a:noFill/>
          <a:ln w="66675" cap="flat" cmpd="sng" algn="ctr">
            <a:solidFill>
              <a:schemeClr val="bg1"/>
            </a:solidFill>
            <a:prstDash val="solid"/>
            <a:round/>
            <a:headEnd type="none" w="med" len="med"/>
            <a:tailEnd type="none" w="med" len="med"/>
          </a:ln>
        </p:spPr>
      </p:pic>
      <p:sp>
        <p:nvSpPr>
          <p:cNvPr id="4" name="Rectangle 3"/>
          <p:cNvSpPr/>
          <p:nvPr/>
        </p:nvSpPr>
        <p:spPr>
          <a:xfrm>
            <a:off x="7772475" y="4559756"/>
            <a:ext cx="1133644" cy="215444"/>
          </a:xfrm>
          <a:prstGeom prst="rect">
            <a:avLst/>
          </a:prstGeom>
        </p:spPr>
        <p:txBody>
          <a:bodyPr wrap="none">
            <a:spAutoFit/>
          </a:bodyPr>
          <a:lstStyle/>
          <a:p>
            <a:pPr algn="r"/>
            <a:r>
              <a:rPr lang="en-US" sz="800" cap="all">
                <a:solidFill>
                  <a:srgbClr val="BABABA"/>
                </a:solidFill>
              </a:rPr>
              <a:t>REUTERS/HO NEW</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815799" y="1640175"/>
            <a:ext cx="3505200" cy="1862048"/>
          </a:xfrm>
          <a:prstGeom prst="rect">
            <a:avLst/>
          </a:prstGeom>
        </p:spPr>
        <p:txBody>
          <a:bodyPr wrap="square">
            <a:spAutoFit/>
          </a:bodyPr>
          <a:lstStyle/>
          <a:p>
            <a:pPr marL="210312" indent="-237744" eaLnBrk="0" hangingPunct="0">
              <a:spcBef>
                <a:spcPts val="800"/>
              </a:spcBef>
              <a:spcAft>
                <a:spcPts val="600"/>
              </a:spcAft>
              <a:buClr>
                <a:srgbClr val="FF8000"/>
              </a:buClr>
            </a:pPr>
            <a:r>
              <a:rPr lang="en-US" sz="2000" b="1" dirty="0" smtClean="0">
                <a:solidFill>
                  <a:srgbClr val="FFFFFF"/>
                </a:solidFill>
              </a:rPr>
              <a:t>BARRIERS TO ADOPTION</a:t>
            </a:r>
          </a:p>
          <a:p>
            <a:pPr marL="210312" indent="-237744" eaLnBrk="0" hangingPunct="0">
              <a:spcBef>
                <a:spcPts val="800"/>
              </a:spcBef>
              <a:spcAft>
                <a:spcPts val="600"/>
              </a:spcAft>
              <a:buClr>
                <a:srgbClr val="FF8000"/>
              </a:buClr>
              <a:buFont typeface="Arial"/>
              <a:buChar char="•"/>
            </a:pPr>
            <a:r>
              <a:rPr lang="en-US" sz="2000" dirty="0" smtClean="0">
                <a:solidFill>
                  <a:srgbClr val="FFFFFF"/>
                </a:solidFill>
              </a:rPr>
              <a:t>Consumerization</a:t>
            </a:r>
          </a:p>
          <a:p>
            <a:pPr marL="210312" indent="-237744" eaLnBrk="0" hangingPunct="0">
              <a:spcBef>
                <a:spcPts val="800"/>
              </a:spcBef>
              <a:spcAft>
                <a:spcPts val="600"/>
              </a:spcAft>
              <a:buClr>
                <a:srgbClr val="FF8000"/>
              </a:buClr>
              <a:buFont typeface="Arial" charset="0"/>
              <a:buChar char="•"/>
            </a:pPr>
            <a:r>
              <a:rPr lang="en-US" sz="2000" dirty="0" smtClean="0">
                <a:solidFill>
                  <a:srgbClr val="FFFFFF"/>
                </a:solidFill>
              </a:rPr>
              <a:t>Ambiguity</a:t>
            </a:r>
          </a:p>
          <a:p>
            <a:pPr marL="210312" indent="-237744" eaLnBrk="0" hangingPunct="0">
              <a:spcBef>
                <a:spcPts val="800"/>
              </a:spcBef>
              <a:spcAft>
                <a:spcPts val="600"/>
              </a:spcAft>
              <a:buClr>
                <a:srgbClr val="FF8000"/>
              </a:buClr>
              <a:buFont typeface="Arial" charset="0"/>
              <a:buChar char="•"/>
            </a:pPr>
            <a:r>
              <a:rPr lang="en-US" sz="2000" kern="0" dirty="0" smtClean="0">
                <a:solidFill>
                  <a:srgbClr val="FFFFFF"/>
                </a:solidFill>
                <a:latin typeface="Arial"/>
                <a:cs typeface="ＭＳ Ｐゴシック" charset="-128"/>
              </a:rPr>
              <a:t>Immaturity</a:t>
            </a:r>
          </a:p>
        </p:txBody>
      </p:sp>
      <p:sp>
        <p:nvSpPr>
          <p:cNvPr id="11" name="Title 10"/>
          <p:cNvSpPr>
            <a:spLocks noGrp="1"/>
          </p:cNvSpPr>
          <p:nvPr>
            <p:ph type="title"/>
          </p:nvPr>
        </p:nvSpPr>
        <p:spPr/>
        <p:txBody>
          <a:bodyPr/>
          <a:lstStyle/>
          <a:p>
            <a:pPr lvl="0"/>
            <a:r>
              <a:rPr lang="en-US" cap="all" dirty="0"/>
              <a:t>Privacy concerns for B2B</a:t>
            </a:r>
            <a:br>
              <a:rPr lang="en-US" cap="all" dirty="0"/>
            </a:br>
            <a:r>
              <a:rPr lang="en-US" cap="all" dirty="0"/>
              <a:t>are also on the rise</a:t>
            </a:r>
            <a:endParaRPr lang="en-US" cap="all"/>
          </a:p>
        </p:txBody>
      </p:sp>
      <p:sp>
        <p:nvSpPr>
          <p:cNvPr id="19460" name="Slide Number Placeholder 4"/>
          <p:cNvSpPr>
            <a:spLocks noGrp="1"/>
          </p:cNvSpPr>
          <p:nvPr>
            <p:ph type="sldNum" sz="quarter" idx="10"/>
          </p:nvPr>
        </p:nvSpPr>
        <p:spPr>
          <a:noFill/>
        </p:spPr>
        <p:txBody>
          <a:bodyPr/>
          <a:lstStyle/>
          <a:p>
            <a:fld id="{085189A9-1710-4070-BF6C-9BAE5CC91430}" type="slidenum">
              <a:rPr lang="en-US"/>
              <a:pPr/>
              <a:t>10</a:t>
            </a:fld>
            <a:endParaRPr lang="en-US"/>
          </a:p>
        </p:txBody>
      </p:sp>
      <p:sp>
        <p:nvSpPr>
          <p:cNvPr id="6" name="Rectangle 5"/>
          <p:cNvSpPr/>
          <p:nvPr/>
        </p:nvSpPr>
        <p:spPr>
          <a:xfrm>
            <a:off x="3175428" y="4445456"/>
            <a:ext cx="1548972" cy="215444"/>
          </a:xfrm>
          <a:prstGeom prst="rect">
            <a:avLst/>
          </a:prstGeom>
        </p:spPr>
        <p:txBody>
          <a:bodyPr wrap="none">
            <a:spAutoFit/>
          </a:bodyPr>
          <a:lstStyle/>
          <a:p>
            <a:pPr algn="r"/>
            <a:r>
              <a:rPr lang="en-US" sz="800" cap="all">
                <a:solidFill>
                  <a:srgbClr val="BABABA"/>
                </a:solidFill>
              </a:rPr>
              <a:t>REUTERS/Henry Romero</a:t>
            </a:r>
          </a:p>
        </p:txBody>
      </p:sp>
      <p:sp>
        <p:nvSpPr>
          <p:cNvPr id="12" name="Rectangle 11"/>
          <p:cNvSpPr/>
          <p:nvPr/>
        </p:nvSpPr>
        <p:spPr>
          <a:xfrm>
            <a:off x="0" y="0"/>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6"/>
          <p:cNvPicPr>
            <a:picLocks noChangeAspect="1"/>
          </p:cNvPicPr>
          <p:nvPr/>
        </p:nvPicPr>
        <p:blipFill>
          <a:blip r:embed="rId3" cstate="print"/>
          <a:stretch>
            <a:fillRect/>
          </a:stretch>
        </p:blipFill>
        <p:spPr bwMode="auto">
          <a:xfrm>
            <a:off x="838200" y="775998"/>
            <a:ext cx="7479792" cy="5320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44444E-6 4.07407E-6 L -0.20486 -0.04908 " pathEditMode="relative" rAng="0" ptsTypes="AA">
                                      <p:cBhvr>
                                        <p:cTn id="6" dur="2000" fill="hold"/>
                                        <p:tgtEl>
                                          <p:spTgt spid="8"/>
                                        </p:tgtEl>
                                        <p:attrNameLst>
                                          <p:attrName>ppt_x</p:attrName>
                                          <p:attrName>ppt_y</p:attrName>
                                        </p:attrNameLst>
                                      </p:cBhvr>
                                      <p:rCtr x="-10200" y="-2500"/>
                                    </p:animMotion>
                                  </p:childTnLst>
                                </p:cTn>
                              </p:par>
                              <p:par>
                                <p:cTn id="7" presetID="6" presetClass="emph" presetSubtype="0" accel="50000" decel="50000" fill="hold" nodeType="withEffect">
                                  <p:stCondLst>
                                    <p:cond delay="0"/>
                                  </p:stCondLst>
                                  <p:childTnLst>
                                    <p:animScale>
                                      <p:cBhvr>
                                        <p:cTn id="8" dur="2000" fill="hold"/>
                                        <p:tgtEl>
                                          <p:spTgt spid="8"/>
                                        </p:tgtEl>
                                      </p:cBhvr>
                                      <p:by x="50000" y="50000"/>
                                    </p:animScale>
                                  </p:childTnLst>
                                </p:cTn>
                              </p:par>
                              <p:par>
                                <p:cTn id="9" presetID="10" presetClass="exit" presetSubtype="0" fill="hold" grpId="0" nodeType="withEffect">
                                  <p:stCondLst>
                                    <p:cond delay="1500"/>
                                  </p:stCondLst>
                                  <p:childTnLst>
                                    <p:animEffect transition="out" filter="fade">
                                      <p:cBhvr>
                                        <p:cTn id="10" dur="2000"/>
                                        <p:tgtEl>
                                          <p:spTgt spid="12"/>
                                        </p:tgtEl>
                                      </p:cBhvr>
                                    </p:animEffect>
                                    <p:set>
                                      <p:cBhvr>
                                        <p:cTn id="11" dur="1" fill="hold">
                                          <p:stCondLst>
                                            <p:cond delay="1999"/>
                                          </p:stCondLst>
                                        </p:cTn>
                                        <p:tgtEl>
                                          <p:spTgt spid="12"/>
                                        </p:tgtEl>
                                        <p:attrNameLst>
                                          <p:attrName>style.visibility</p:attrName>
                                        </p:attrNameLst>
                                      </p:cBhvr>
                                      <p:to>
                                        <p:strVal val="hidden"/>
                                      </p:to>
                                    </p:set>
                                  </p:childTnLst>
                                </p:cTn>
                              </p:par>
                              <p:par>
                                <p:cTn id="12" presetID="3" presetClass="emph" presetSubtype="2" fill="hold" grpId="1" nodeType="withEffect">
                                  <p:stCondLst>
                                    <p:cond delay="1000"/>
                                  </p:stCondLst>
                                  <p:childTnLst>
                                    <p:animClr clrSpc="rgb" dir="cw">
                                      <p:cBhvr override="childStyle">
                                        <p:cTn id="13" dur="5000" fill="hold"/>
                                        <p:tgtEl>
                                          <p:spTgt spid="14"/>
                                        </p:tgtEl>
                                        <p:attrNameLst>
                                          <p:attrName>style.color</p:attrName>
                                        </p:attrNameLst>
                                      </p:cBhvr>
                                      <p:to>
                                        <a:srgbClr val="4B4B4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815799" y="1640175"/>
            <a:ext cx="3505200" cy="887422"/>
          </a:xfrm>
          <a:prstGeom prst="rect">
            <a:avLst/>
          </a:prstGeom>
        </p:spPr>
        <p:txBody>
          <a:bodyPr wrap="square">
            <a:spAutoFit/>
          </a:bodyPr>
          <a:lstStyle/>
          <a:p>
            <a:pPr marL="210312" indent="-237744" eaLnBrk="0" hangingPunct="0">
              <a:spcBef>
                <a:spcPts val="800"/>
              </a:spcBef>
              <a:spcAft>
                <a:spcPts val="600"/>
              </a:spcAft>
              <a:buClr>
                <a:srgbClr val="FF8000"/>
              </a:buClr>
              <a:buFont typeface="Arial"/>
              <a:buChar char="•"/>
            </a:pPr>
            <a:r>
              <a:rPr lang="en-US" sz="2000" dirty="0" smtClean="0">
                <a:solidFill>
                  <a:srgbClr val="FFFFFF"/>
                </a:solidFill>
              </a:rPr>
              <a:t>Reputation</a:t>
            </a:r>
          </a:p>
          <a:p>
            <a:pPr marL="210312" indent="-237744" eaLnBrk="0" hangingPunct="0">
              <a:spcBef>
                <a:spcPts val="800"/>
              </a:spcBef>
              <a:spcAft>
                <a:spcPts val="600"/>
              </a:spcAft>
              <a:buClr>
                <a:srgbClr val="FF8000"/>
              </a:buClr>
              <a:buFont typeface="Arial" charset="0"/>
              <a:buChar char="•"/>
            </a:pPr>
            <a:r>
              <a:rPr lang="en-US" sz="2000" dirty="0" smtClean="0">
                <a:solidFill>
                  <a:srgbClr val="FFFFFF"/>
                </a:solidFill>
              </a:rPr>
              <a:t>Legitimacy</a:t>
            </a:r>
          </a:p>
        </p:txBody>
      </p:sp>
      <p:sp>
        <p:nvSpPr>
          <p:cNvPr id="11" name="Title 10"/>
          <p:cNvSpPr>
            <a:spLocks noGrp="1"/>
          </p:cNvSpPr>
          <p:nvPr>
            <p:ph type="title"/>
          </p:nvPr>
        </p:nvSpPr>
        <p:spPr/>
        <p:txBody>
          <a:bodyPr/>
          <a:lstStyle/>
          <a:p>
            <a:pPr lvl="0"/>
            <a:r>
              <a:rPr lang="en-US" cap="all" dirty="0"/>
              <a:t>Delivering solutions to </a:t>
            </a:r>
            <a:r>
              <a:rPr lang="en-US" cap="all" dirty="0" smtClean="0"/>
              <a:t>B2B                              </a:t>
            </a:r>
            <a:endParaRPr lang="en-US" cap="all"/>
          </a:p>
        </p:txBody>
      </p:sp>
      <p:sp>
        <p:nvSpPr>
          <p:cNvPr id="21509" name="Slide Number Placeholder 3"/>
          <p:cNvSpPr>
            <a:spLocks noGrp="1"/>
          </p:cNvSpPr>
          <p:nvPr>
            <p:ph type="sldNum" sz="quarter" idx="10"/>
          </p:nvPr>
        </p:nvSpPr>
        <p:spPr>
          <a:noFill/>
        </p:spPr>
        <p:txBody>
          <a:bodyPr/>
          <a:lstStyle/>
          <a:p>
            <a:fld id="{EFD01423-658D-4935-BE6F-0C8FE838C6BE}" type="slidenum">
              <a:rPr lang="en-US"/>
              <a:pPr/>
              <a:t>11</a:t>
            </a:fld>
            <a:endParaRPr lang="en-US"/>
          </a:p>
        </p:txBody>
      </p:sp>
      <p:sp>
        <p:nvSpPr>
          <p:cNvPr id="7" name="Rectangle 6"/>
          <p:cNvSpPr/>
          <p:nvPr/>
        </p:nvSpPr>
        <p:spPr>
          <a:xfrm>
            <a:off x="3180388" y="4241800"/>
            <a:ext cx="1544012" cy="215444"/>
          </a:xfrm>
          <a:prstGeom prst="rect">
            <a:avLst/>
          </a:prstGeom>
        </p:spPr>
        <p:txBody>
          <a:bodyPr wrap="none">
            <a:spAutoFit/>
          </a:bodyPr>
          <a:lstStyle/>
          <a:p>
            <a:pPr algn="r"/>
            <a:r>
              <a:rPr lang="en-US" sz="800" cap="all">
                <a:solidFill>
                  <a:srgbClr val="BABABA"/>
                </a:solidFill>
              </a:rPr>
              <a:t>REUTERS/Ilya Naymushin</a:t>
            </a:r>
          </a:p>
        </p:txBody>
      </p:sp>
      <p:sp>
        <p:nvSpPr>
          <p:cNvPr id="14" name="Rectangle 13"/>
          <p:cNvSpPr/>
          <p:nvPr/>
        </p:nvSpPr>
        <p:spPr>
          <a:xfrm>
            <a:off x="0" y="0"/>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6"/>
          <p:cNvPicPr>
            <a:picLocks noChangeAspect="1"/>
          </p:cNvPicPr>
          <p:nvPr/>
        </p:nvPicPr>
        <p:blipFill>
          <a:blip r:embed="rId3" cstate="print"/>
          <a:stretch>
            <a:fillRect/>
          </a:stretch>
        </p:blipFill>
        <p:spPr bwMode="auto">
          <a:xfrm>
            <a:off x="838200" y="965200"/>
            <a:ext cx="7479792" cy="4974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1000"/>
                                  </p:stCondLst>
                                  <p:childTnLst>
                                    <p:animMotion origin="layout" path="M -4.44444E-6 -7.40741E-7 L -0.20486 -0.06991 " pathEditMode="relative" rAng="0" ptsTypes="AA">
                                      <p:cBhvr>
                                        <p:cTn id="6" dur="2000" fill="hold"/>
                                        <p:tgtEl>
                                          <p:spTgt spid="12"/>
                                        </p:tgtEl>
                                        <p:attrNameLst>
                                          <p:attrName>ppt_x</p:attrName>
                                          <p:attrName>ppt_y</p:attrName>
                                        </p:attrNameLst>
                                      </p:cBhvr>
                                      <p:rCtr x="-10200" y="-3500"/>
                                    </p:animMotion>
                                  </p:childTnLst>
                                </p:cTn>
                              </p:par>
                              <p:par>
                                <p:cTn id="7" presetID="6" presetClass="emph" presetSubtype="0" accel="50000" decel="50000" fill="hold" nodeType="withEffect">
                                  <p:stCondLst>
                                    <p:cond delay="1000"/>
                                  </p:stCondLst>
                                  <p:childTnLst>
                                    <p:animScale>
                                      <p:cBhvr>
                                        <p:cTn id="8" dur="2000" fill="hold"/>
                                        <p:tgtEl>
                                          <p:spTgt spid="12"/>
                                        </p:tgtEl>
                                      </p:cBhvr>
                                      <p:by x="50000" y="50000"/>
                                    </p:animScale>
                                  </p:childTnLst>
                                </p:cTn>
                              </p:par>
                              <p:par>
                                <p:cTn id="9" presetID="10" presetClass="exit" presetSubtype="0" fill="hold" grpId="0" nodeType="withEffect">
                                  <p:stCondLst>
                                    <p:cond delay="1500"/>
                                  </p:stCondLst>
                                  <p:childTnLst>
                                    <p:animEffect transition="out" filter="fade">
                                      <p:cBhvr>
                                        <p:cTn id="10" dur="2000"/>
                                        <p:tgtEl>
                                          <p:spTgt spid="14"/>
                                        </p:tgtEl>
                                      </p:cBhvr>
                                    </p:animEffect>
                                    <p:set>
                                      <p:cBhvr>
                                        <p:cTn id="11" dur="1" fill="hold">
                                          <p:stCondLst>
                                            <p:cond delay="1999"/>
                                          </p:stCondLst>
                                        </p:cTn>
                                        <p:tgtEl>
                                          <p:spTgt spid="14"/>
                                        </p:tgtEl>
                                        <p:attrNameLst>
                                          <p:attrName>style.visibility</p:attrName>
                                        </p:attrNameLst>
                                      </p:cBhvr>
                                      <p:to>
                                        <p:strVal val="hidden"/>
                                      </p:to>
                                    </p:set>
                                  </p:childTnLst>
                                </p:cTn>
                              </p:par>
                              <p:par>
                                <p:cTn id="12" presetID="3" presetClass="emph" presetSubtype="2" fill="hold" grpId="1" nodeType="withEffect">
                                  <p:stCondLst>
                                    <p:cond delay="1000"/>
                                  </p:stCondLst>
                                  <p:childTnLst>
                                    <p:animClr clrSpc="rgb" dir="cw">
                                      <p:cBhvr override="childStyle">
                                        <p:cTn id="13" dur="5000" fill="hold"/>
                                        <p:tgtEl>
                                          <p:spTgt spid="15"/>
                                        </p:tgtEl>
                                        <p:attrNameLst>
                                          <p:attrName>style.color</p:attrName>
                                        </p:attrNameLst>
                                      </p:cBhvr>
                                      <p:to>
                                        <a:srgbClr val="4B4B4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cap="all" smtClean="0"/>
              <a:t>Privacy As Shareholder Value</a:t>
            </a:r>
          </a:p>
        </p:txBody>
      </p:sp>
      <p:sp>
        <p:nvSpPr>
          <p:cNvPr id="23556" name="Slide Number Placeholder 8"/>
          <p:cNvSpPr>
            <a:spLocks noGrp="1"/>
          </p:cNvSpPr>
          <p:nvPr>
            <p:ph type="sldNum" sz="quarter" idx="10"/>
          </p:nvPr>
        </p:nvSpPr>
        <p:spPr>
          <a:noFill/>
        </p:spPr>
        <p:txBody>
          <a:bodyPr/>
          <a:lstStyle/>
          <a:p>
            <a:fld id="{7FC82D7A-D934-42ED-B8B9-4E3880913E8E}" type="slidenum">
              <a:rPr lang="en-US"/>
              <a:pPr/>
              <a:t>12</a:t>
            </a:fld>
            <a:endParaRPr lang="en-US"/>
          </a:p>
        </p:txBody>
      </p:sp>
      <p:sp>
        <p:nvSpPr>
          <p:cNvPr id="23558" name="TextBox 5"/>
          <p:cNvSpPr txBox="1">
            <a:spLocks noChangeArrowheads="1"/>
          </p:cNvSpPr>
          <p:nvPr/>
        </p:nvSpPr>
        <p:spPr bwMode="auto">
          <a:xfrm>
            <a:off x="3962400" y="1574800"/>
            <a:ext cx="1216025" cy="276999"/>
          </a:xfrm>
          <a:prstGeom prst="rect">
            <a:avLst/>
          </a:prstGeom>
          <a:noFill/>
          <a:ln w="9525">
            <a:noFill/>
            <a:miter lim="800000"/>
            <a:headEnd/>
            <a:tailEnd/>
          </a:ln>
        </p:spPr>
        <p:txBody>
          <a:bodyPr>
            <a:spAutoFit/>
          </a:bodyPr>
          <a:lstStyle/>
          <a:p>
            <a:pPr algn="ctr"/>
            <a:r>
              <a:rPr lang="en-US" sz="1200">
                <a:solidFill>
                  <a:srgbClr val="4B4B4B"/>
                </a:solidFill>
              </a:rPr>
              <a:t>Tomorrow</a:t>
            </a:r>
          </a:p>
        </p:txBody>
      </p:sp>
      <p:sp>
        <p:nvSpPr>
          <p:cNvPr id="23559" name="TextBox 6"/>
          <p:cNvSpPr txBox="1">
            <a:spLocks noChangeArrowheads="1"/>
          </p:cNvSpPr>
          <p:nvPr/>
        </p:nvSpPr>
        <p:spPr bwMode="auto">
          <a:xfrm>
            <a:off x="6532562" y="3787001"/>
            <a:ext cx="1036638" cy="276999"/>
          </a:xfrm>
          <a:prstGeom prst="rect">
            <a:avLst/>
          </a:prstGeom>
          <a:noFill/>
          <a:ln w="9525">
            <a:noFill/>
            <a:miter lim="800000"/>
            <a:headEnd/>
            <a:tailEnd/>
          </a:ln>
        </p:spPr>
        <p:txBody>
          <a:bodyPr>
            <a:spAutoFit/>
          </a:bodyPr>
          <a:lstStyle/>
          <a:p>
            <a:pPr algn="ctr"/>
            <a:r>
              <a:rPr lang="en-US" sz="1200">
                <a:solidFill>
                  <a:srgbClr val="4B4B4B"/>
                </a:solidFill>
              </a:rPr>
              <a:t>External</a:t>
            </a:r>
          </a:p>
        </p:txBody>
      </p:sp>
      <p:sp>
        <p:nvSpPr>
          <p:cNvPr id="23560" name="TextBox 7"/>
          <p:cNvSpPr txBox="1">
            <a:spLocks noChangeArrowheads="1"/>
          </p:cNvSpPr>
          <p:nvPr/>
        </p:nvSpPr>
        <p:spPr bwMode="auto">
          <a:xfrm>
            <a:off x="1657350" y="3784600"/>
            <a:ext cx="958850" cy="276999"/>
          </a:xfrm>
          <a:prstGeom prst="rect">
            <a:avLst/>
          </a:prstGeom>
          <a:noFill/>
          <a:ln w="9525">
            <a:noFill/>
            <a:miter lim="800000"/>
            <a:headEnd/>
            <a:tailEnd/>
          </a:ln>
        </p:spPr>
        <p:txBody>
          <a:bodyPr>
            <a:spAutoFit/>
          </a:bodyPr>
          <a:lstStyle/>
          <a:p>
            <a:pPr algn="ctr"/>
            <a:r>
              <a:rPr lang="en-US" sz="1200">
                <a:solidFill>
                  <a:srgbClr val="4B4B4B"/>
                </a:solidFill>
              </a:rPr>
              <a:t>Internal</a:t>
            </a:r>
          </a:p>
        </p:txBody>
      </p:sp>
      <p:sp>
        <p:nvSpPr>
          <p:cNvPr id="23561" name="TextBox 4"/>
          <p:cNvSpPr txBox="1">
            <a:spLocks noChangeArrowheads="1"/>
          </p:cNvSpPr>
          <p:nvPr/>
        </p:nvSpPr>
        <p:spPr bwMode="auto">
          <a:xfrm>
            <a:off x="2133600" y="6400800"/>
            <a:ext cx="5976938" cy="215900"/>
          </a:xfrm>
          <a:prstGeom prst="rect">
            <a:avLst/>
          </a:prstGeom>
          <a:noFill/>
          <a:ln w="9525">
            <a:noFill/>
            <a:miter lim="800000"/>
            <a:headEnd/>
            <a:tailEnd/>
          </a:ln>
        </p:spPr>
        <p:txBody>
          <a:bodyPr lIns="91435" tIns="45718" rIns="91435" bIns="45718">
            <a:spAutoFit/>
          </a:bodyPr>
          <a:lstStyle/>
          <a:p>
            <a:r>
              <a:rPr lang="en-US" sz="800" i="1"/>
              <a:t>Creating sustainable value - </a:t>
            </a:r>
            <a:r>
              <a:rPr lang="de-DE" sz="800" i="1"/>
              <a:t>Stuart L. Hart and Mark B. Milstein - </a:t>
            </a:r>
            <a:r>
              <a:rPr lang="en-US" sz="800" i="1"/>
              <a:t>Academy of Management Executive, 2003, Vol. 17, No. 2</a:t>
            </a:r>
          </a:p>
        </p:txBody>
      </p:sp>
      <p:cxnSp>
        <p:nvCxnSpPr>
          <p:cNvPr id="13" name="Straight Arrow Connector 12"/>
          <p:cNvCxnSpPr/>
          <p:nvPr/>
        </p:nvCxnSpPr>
        <p:spPr>
          <a:xfrm rot="5400000" flipH="1" flipV="1">
            <a:off x="2489200" y="3943350"/>
            <a:ext cx="4183102" cy="1588"/>
          </a:xfrm>
          <a:prstGeom prst="straightConnector1">
            <a:avLst/>
          </a:prstGeom>
          <a:ln w="19050" cap="flat" cmpd="sng" algn="ctr">
            <a:solidFill>
              <a:schemeClr val="accent4"/>
            </a:solidFill>
            <a:prstDash val="dot"/>
            <a:roun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4" name="TextBox 5"/>
          <p:cNvSpPr txBox="1">
            <a:spLocks noChangeArrowheads="1"/>
          </p:cNvSpPr>
          <p:nvPr/>
        </p:nvSpPr>
        <p:spPr bwMode="auto">
          <a:xfrm>
            <a:off x="3962400" y="6034901"/>
            <a:ext cx="1216025" cy="276999"/>
          </a:xfrm>
          <a:prstGeom prst="rect">
            <a:avLst/>
          </a:prstGeom>
          <a:noFill/>
          <a:ln w="9525">
            <a:noFill/>
            <a:miter lim="800000"/>
            <a:headEnd/>
            <a:tailEnd/>
          </a:ln>
        </p:spPr>
        <p:txBody>
          <a:bodyPr>
            <a:spAutoFit/>
          </a:bodyPr>
          <a:lstStyle/>
          <a:p>
            <a:pPr algn="ctr"/>
            <a:r>
              <a:rPr lang="en-US" sz="1200">
                <a:solidFill>
                  <a:srgbClr val="4B4B4B"/>
                </a:solidFill>
              </a:rPr>
              <a:t>Today</a:t>
            </a:r>
          </a:p>
        </p:txBody>
      </p:sp>
      <p:sp>
        <p:nvSpPr>
          <p:cNvPr id="19" name="Oval 18"/>
          <p:cNvSpPr/>
          <p:nvPr/>
        </p:nvSpPr>
        <p:spPr>
          <a:xfrm>
            <a:off x="2603500" y="1981200"/>
            <a:ext cx="1828800" cy="1828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lvl="0" algn="ctr">
              <a:spcAft>
                <a:spcPts val="0"/>
              </a:spcAft>
            </a:pPr>
            <a:r>
              <a:rPr lang="en-US" dirty="0" smtClean="0">
                <a:solidFill>
                  <a:schemeClr val="bg1"/>
                </a:solidFill>
              </a:rPr>
              <a:t>Cost Avoidance</a:t>
            </a:r>
          </a:p>
          <a:p>
            <a:pPr lvl="0" algn="ctr">
              <a:spcAft>
                <a:spcPts val="0"/>
              </a:spcAft>
            </a:pPr>
            <a:r>
              <a:rPr lang="en-US" dirty="0" smtClean="0">
                <a:solidFill>
                  <a:schemeClr val="bg1"/>
                </a:solidFill>
              </a:rPr>
              <a:t>&amp; Reduction</a:t>
            </a:r>
          </a:p>
        </p:txBody>
      </p:sp>
      <p:sp>
        <p:nvSpPr>
          <p:cNvPr id="27" name="Oval 26"/>
          <p:cNvSpPr/>
          <p:nvPr/>
        </p:nvSpPr>
        <p:spPr>
          <a:xfrm>
            <a:off x="4711700" y="1981200"/>
            <a:ext cx="1828800" cy="1828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lvl="0" algn="ctr">
              <a:spcAft>
                <a:spcPts val="0"/>
              </a:spcAft>
            </a:pPr>
            <a:r>
              <a:rPr lang="en-US" dirty="0" smtClean="0">
                <a:solidFill>
                  <a:schemeClr val="bg1"/>
                </a:solidFill>
              </a:rPr>
              <a:t>Leveraging</a:t>
            </a:r>
          </a:p>
          <a:p>
            <a:pPr lvl="0" algn="ctr">
              <a:spcAft>
                <a:spcPts val="0"/>
              </a:spcAft>
            </a:pPr>
            <a:r>
              <a:rPr lang="en-US" dirty="0" smtClean="0">
                <a:solidFill>
                  <a:schemeClr val="bg1"/>
                </a:solidFill>
              </a:rPr>
              <a:t>Behavioral</a:t>
            </a:r>
          </a:p>
          <a:p>
            <a:pPr lvl="0" algn="ctr">
              <a:spcAft>
                <a:spcPts val="0"/>
              </a:spcAft>
            </a:pPr>
            <a:r>
              <a:rPr lang="en-US" dirty="0" smtClean="0">
                <a:solidFill>
                  <a:schemeClr val="bg1"/>
                </a:solidFill>
              </a:rPr>
              <a:t>Data</a:t>
            </a:r>
          </a:p>
        </p:txBody>
      </p:sp>
      <p:sp>
        <p:nvSpPr>
          <p:cNvPr id="28" name="Oval 27"/>
          <p:cNvSpPr/>
          <p:nvPr/>
        </p:nvSpPr>
        <p:spPr>
          <a:xfrm>
            <a:off x="2603500" y="4051300"/>
            <a:ext cx="1828800" cy="1828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lvl="0" algn="ctr">
              <a:spcAft>
                <a:spcPts val="0"/>
              </a:spcAft>
            </a:pPr>
            <a:r>
              <a:rPr lang="en-US" dirty="0" smtClean="0">
                <a:solidFill>
                  <a:schemeClr val="bg1"/>
                </a:solidFill>
              </a:rPr>
              <a:t>Research</a:t>
            </a:r>
          </a:p>
          <a:p>
            <a:pPr lvl="0" algn="ctr">
              <a:spcAft>
                <a:spcPts val="0"/>
              </a:spcAft>
            </a:pPr>
            <a:r>
              <a:rPr lang="en-US" dirty="0" smtClean="0">
                <a:solidFill>
                  <a:schemeClr val="bg1"/>
                </a:solidFill>
              </a:rPr>
              <a:t>&amp; Compliance</a:t>
            </a:r>
          </a:p>
        </p:txBody>
      </p:sp>
      <p:sp>
        <p:nvSpPr>
          <p:cNvPr id="29" name="Oval 28"/>
          <p:cNvSpPr/>
          <p:nvPr/>
        </p:nvSpPr>
        <p:spPr>
          <a:xfrm>
            <a:off x="4711700" y="4051300"/>
            <a:ext cx="1828800" cy="1828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lvl="0" algn="ctr">
              <a:spcAft>
                <a:spcPts val="0"/>
              </a:spcAft>
            </a:pPr>
            <a:r>
              <a:rPr lang="en-US" dirty="0" smtClean="0">
                <a:solidFill>
                  <a:schemeClr val="bg1"/>
                </a:solidFill>
              </a:rPr>
              <a:t>Establishing</a:t>
            </a:r>
          </a:p>
          <a:p>
            <a:pPr lvl="0" algn="ctr">
              <a:spcAft>
                <a:spcPts val="0"/>
              </a:spcAft>
            </a:pPr>
            <a:r>
              <a:rPr lang="en-US" dirty="0" smtClean="0">
                <a:solidFill>
                  <a:schemeClr val="bg1"/>
                </a:solidFill>
              </a:rPr>
              <a:t>Reputation &amp;</a:t>
            </a:r>
          </a:p>
          <a:p>
            <a:pPr lvl="0" algn="ctr">
              <a:spcAft>
                <a:spcPts val="0"/>
              </a:spcAft>
            </a:pPr>
            <a:r>
              <a:rPr lang="en-US" dirty="0" smtClean="0">
                <a:solidFill>
                  <a:schemeClr val="bg1"/>
                </a:solidFill>
              </a:rPr>
              <a:t>Legitimacy</a:t>
            </a:r>
          </a:p>
        </p:txBody>
      </p:sp>
      <p:cxnSp>
        <p:nvCxnSpPr>
          <p:cNvPr id="34" name="Straight Arrow Connector 33"/>
          <p:cNvCxnSpPr/>
          <p:nvPr/>
        </p:nvCxnSpPr>
        <p:spPr>
          <a:xfrm flipH="1" flipV="1">
            <a:off x="2489200" y="3943350"/>
            <a:ext cx="4183102" cy="1588"/>
          </a:xfrm>
          <a:prstGeom prst="straightConnector1">
            <a:avLst/>
          </a:prstGeom>
          <a:ln w="19050" cap="flat" cmpd="sng" algn="ctr">
            <a:solidFill>
              <a:schemeClr val="accent4"/>
            </a:solidFill>
            <a:prstDash val="dot"/>
            <a:round/>
            <a:headEnd type="triangle" w="lg" len="lg"/>
            <a:tailEnd type="triangl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3558"/>
                                        </p:tgtEl>
                                        <p:attrNameLst>
                                          <p:attrName>style.visibility</p:attrName>
                                        </p:attrNameLst>
                                      </p:cBhvr>
                                      <p:to>
                                        <p:strVal val="visible"/>
                                      </p:to>
                                    </p:set>
                                    <p:animEffect transition="in" filter="fade">
                                      <p:cBhvr>
                                        <p:cTn id="13" dur="500"/>
                                        <p:tgtEl>
                                          <p:spTgt spid="23558"/>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3559"/>
                                        </p:tgtEl>
                                        <p:attrNameLst>
                                          <p:attrName>style.visibility</p:attrName>
                                        </p:attrNameLst>
                                      </p:cBhvr>
                                      <p:to>
                                        <p:strVal val="visible"/>
                                      </p:to>
                                    </p:set>
                                    <p:animEffect transition="in" filter="fade">
                                      <p:cBhvr>
                                        <p:cTn id="16" dur="500"/>
                                        <p:tgtEl>
                                          <p:spTgt spid="23559"/>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23560"/>
                                        </p:tgtEl>
                                        <p:attrNameLst>
                                          <p:attrName>style.visibility</p:attrName>
                                        </p:attrNameLst>
                                      </p:cBhvr>
                                      <p:to>
                                        <p:strVal val="visible"/>
                                      </p:to>
                                    </p:set>
                                    <p:animEffect transition="in" filter="fade">
                                      <p:cBhvr>
                                        <p:cTn id="22" dur="500"/>
                                        <p:tgtEl>
                                          <p:spTgt spid="23560"/>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0" presetClass="path" presetSubtype="0" accel="50000" decel="50000" fill="hold" grpId="1" nodeType="withEffect">
                                  <p:stCondLst>
                                    <p:cond delay="0"/>
                                  </p:stCondLst>
                                  <p:childTnLst>
                                    <p:animMotion origin="layout" path="M 2.22222E-6 -2.22222E-6 L -0.11528 0.15556 " pathEditMode="relative" rAng="0" ptsTypes="AA">
                                      <p:cBhvr>
                                        <p:cTn id="28" dur="1000" spd="-100000" fill="hold"/>
                                        <p:tgtEl>
                                          <p:spTgt spid="27"/>
                                        </p:tgtEl>
                                        <p:attrNameLst>
                                          <p:attrName>ppt_x</p:attrName>
                                          <p:attrName>ppt_y</p:attrName>
                                        </p:attrNameLst>
                                      </p:cBhvr>
                                      <p:rCtr x="-5800" y="7800"/>
                                    </p:animMotion>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0" presetClass="path" presetSubtype="0" accel="50000" decel="50000" fill="hold" grpId="1" nodeType="withEffect">
                                  <p:stCondLst>
                                    <p:cond delay="0"/>
                                  </p:stCondLst>
                                  <p:childTnLst>
                                    <p:animMotion origin="layout" path="M 2.22222E-6 -4.07407E-6 L -0.11528 -0.14629 " pathEditMode="relative" rAng="0" ptsTypes="AA">
                                      <p:cBhvr>
                                        <p:cTn id="33" dur="1000" spd="-100000" fill="hold"/>
                                        <p:tgtEl>
                                          <p:spTgt spid="29"/>
                                        </p:tgtEl>
                                        <p:attrNameLst>
                                          <p:attrName>ppt_x</p:attrName>
                                          <p:attrName>ppt_y</p:attrName>
                                        </p:attrNameLst>
                                      </p:cBhvr>
                                      <p:rCtr x="-5800" y="-7300"/>
                                    </p:animMotion>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0" presetClass="path" presetSubtype="0" accel="50000" decel="50000" fill="hold" grpId="1" nodeType="withEffect">
                                  <p:stCondLst>
                                    <p:cond delay="0"/>
                                  </p:stCondLst>
                                  <p:childTnLst>
                                    <p:animMotion origin="layout" path="M -2.22222E-6 -4.07407E-6 L 0.11528 -0.14629 " pathEditMode="relative" rAng="0" ptsTypes="AA">
                                      <p:cBhvr>
                                        <p:cTn id="38" dur="1000" spd="-100000" fill="hold"/>
                                        <p:tgtEl>
                                          <p:spTgt spid="28"/>
                                        </p:tgtEl>
                                        <p:attrNameLst>
                                          <p:attrName>ppt_x</p:attrName>
                                          <p:attrName>ppt_y</p:attrName>
                                        </p:attrNameLst>
                                      </p:cBhvr>
                                      <p:rCtr x="5800" y="-7300"/>
                                    </p:animMotion>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0" presetClass="path" presetSubtype="0" accel="50000" decel="50000" fill="hold" grpId="1" nodeType="withEffect">
                                  <p:stCondLst>
                                    <p:cond delay="0"/>
                                  </p:stCondLst>
                                  <p:childTnLst>
                                    <p:animMotion origin="layout" path="M 0 0 L 0.11667 0.15555 " pathEditMode="relative" ptsTypes="AA">
                                      <p:cBhvr>
                                        <p:cTn id="43" dur="1000" spd="-100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23560" grpId="0"/>
      <p:bldP spid="14" grpId="0"/>
      <p:bldP spid="19" grpId="0" animBg="1"/>
      <p:bldP spid="19" grpId="1" animBg="1"/>
      <p:bldP spid="27" grpId="0" animBg="1"/>
      <p:bldP spid="27" grpId="1" animBg="1"/>
      <p:bldP spid="28" grpId="0" animBg="1"/>
      <p:bldP spid="28" grpId="1" animBg="1"/>
      <p:bldP spid="29" grpId="0" animBg="1"/>
      <p:bldP spid="2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orange_kinesis.jpg"/>
          <p:cNvPicPr>
            <a:picLocks noChangeAspect="1"/>
          </p:cNvPicPr>
          <p:nvPr/>
        </p:nvPicPr>
        <p:blipFill>
          <a:blip r:embed="rId2" cstate="print"/>
          <a:srcRect/>
          <a:stretch>
            <a:fillRect/>
          </a:stretch>
        </p:blipFill>
        <p:spPr bwMode="auto">
          <a:xfrm>
            <a:off x="0" y="6350"/>
            <a:ext cx="9156700" cy="6851650"/>
          </a:xfrm>
          <a:prstGeom prst="rect">
            <a:avLst/>
          </a:prstGeom>
          <a:noFill/>
          <a:ln w="9525">
            <a:noFill/>
            <a:miter lim="800000"/>
            <a:headEnd/>
            <a:tailEnd/>
          </a:ln>
        </p:spPr>
      </p:pic>
      <p:sp>
        <p:nvSpPr>
          <p:cNvPr id="6" name="Rectangle 2"/>
          <p:cNvSpPr txBox="1">
            <a:spLocks noChangeArrowheads="1"/>
          </p:cNvSpPr>
          <p:nvPr/>
        </p:nvSpPr>
        <p:spPr bwMode="auto">
          <a:xfrm>
            <a:off x="850900" y="1538288"/>
            <a:ext cx="7683500" cy="4035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3800" kern="0">
                <a:solidFill>
                  <a:schemeClr val="bg1"/>
                </a:solidFill>
                <a:latin typeface="+mj-lt"/>
                <a:cs typeface="ＭＳ Ｐゴシック" charset="-128"/>
              </a:rPr>
              <a:t>KEYS TO SUCCEED</a:t>
            </a:r>
            <a:endParaRPr kumimoji="0" lang="en-US" sz="3800" b="0" i="0" u="none" strike="noStrike" kern="0" cap="none" spc="0" normalizeH="0" baseline="0" noProof="0">
              <a:ln>
                <a:noFill/>
              </a:ln>
              <a:solidFill>
                <a:schemeClr val="bg1"/>
              </a:solidFill>
              <a:effectLst/>
              <a:uLnTx/>
              <a:uFillTx/>
              <a:latin typeface="+mj-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C124F1D0-5E8B-45BF-8ABD-91433382DC09}" type="slidenum">
              <a:rPr lang="en-US">
                <a:solidFill>
                  <a:srgbClr val="E83D23"/>
                </a:solidFill>
              </a:rPr>
              <a:pPr/>
              <a:t>13</a:t>
            </a:fld>
            <a:endParaRPr lang="en-US">
              <a:solidFill>
                <a:srgbClr val="E83D23"/>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815799" y="1640175"/>
            <a:ext cx="3505200" cy="2477601"/>
          </a:xfrm>
          <a:prstGeom prst="rect">
            <a:avLst/>
          </a:prstGeom>
        </p:spPr>
        <p:txBody>
          <a:bodyPr wrap="square">
            <a:spAutoFit/>
          </a:bodyPr>
          <a:lstStyle/>
          <a:p>
            <a:pPr marL="210312" indent="-237744" eaLnBrk="0" hangingPunct="0">
              <a:spcBef>
                <a:spcPts val="800"/>
              </a:spcBef>
              <a:spcAft>
                <a:spcPts val="600"/>
              </a:spcAft>
              <a:buClr>
                <a:srgbClr val="FF8000"/>
              </a:buClr>
              <a:buFont typeface="Arial"/>
              <a:buChar char="•"/>
            </a:pPr>
            <a:r>
              <a:rPr lang="en-US" sz="2000" dirty="0" smtClean="0">
                <a:solidFill>
                  <a:srgbClr val="FFFFFF"/>
                </a:solidFill>
              </a:rPr>
              <a:t>Treat behavioral data differently</a:t>
            </a:r>
          </a:p>
          <a:p>
            <a:pPr marL="210312" indent="-237744" eaLnBrk="0" hangingPunct="0">
              <a:spcBef>
                <a:spcPts val="800"/>
              </a:spcBef>
              <a:spcAft>
                <a:spcPts val="600"/>
              </a:spcAft>
              <a:buClr>
                <a:srgbClr val="FF8000"/>
              </a:buClr>
              <a:buFont typeface="Arial" charset="0"/>
              <a:buChar char="•"/>
            </a:pPr>
            <a:r>
              <a:rPr lang="en-US" sz="2000" dirty="0" smtClean="0">
                <a:solidFill>
                  <a:srgbClr val="FFFFFF"/>
                </a:solidFill>
              </a:rPr>
              <a:t>Consumerization may not translate in the B2B</a:t>
            </a:r>
          </a:p>
          <a:p>
            <a:pPr marL="210312" indent="-237744" eaLnBrk="0" hangingPunct="0">
              <a:spcBef>
                <a:spcPts val="800"/>
              </a:spcBef>
              <a:spcAft>
                <a:spcPts val="600"/>
              </a:spcAft>
              <a:buClr>
                <a:srgbClr val="FF8000"/>
              </a:buClr>
              <a:buFont typeface="Arial" charset="0"/>
              <a:buChar char="•"/>
            </a:pPr>
            <a:r>
              <a:rPr lang="en-US" sz="2000" dirty="0" smtClean="0">
                <a:solidFill>
                  <a:srgbClr val="FFFFFF"/>
                </a:solidFill>
              </a:rPr>
              <a:t>Maintain compliance</a:t>
            </a:r>
          </a:p>
          <a:p>
            <a:pPr marL="210312" indent="-237744" eaLnBrk="0" hangingPunct="0">
              <a:spcBef>
                <a:spcPts val="800"/>
              </a:spcBef>
              <a:spcAft>
                <a:spcPts val="600"/>
              </a:spcAft>
              <a:buClr>
                <a:srgbClr val="FF8000"/>
              </a:buClr>
              <a:buFont typeface="Arial" charset="0"/>
              <a:buChar char="•"/>
            </a:pPr>
            <a:r>
              <a:rPr lang="en-US" sz="2000" dirty="0" smtClean="0">
                <a:solidFill>
                  <a:srgbClr val="FFFFFF"/>
                </a:solidFill>
              </a:rPr>
              <a:t>Establish reputation</a:t>
            </a:r>
          </a:p>
        </p:txBody>
      </p:sp>
      <p:sp>
        <p:nvSpPr>
          <p:cNvPr id="11" name="Title 10"/>
          <p:cNvSpPr>
            <a:spLocks noGrp="1"/>
          </p:cNvSpPr>
          <p:nvPr>
            <p:ph type="title"/>
          </p:nvPr>
        </p:nvSpPr>
        <p:spPr/>
        <p:txBody>
          <a:bodyPr/>
          <a:lstStyle/>
          <a:p>
            <a:pPr lvl="0" defTabSz="1306513">
              <a:defRPr/>
            </a:pPr>
            <a:r>
              <a:rPr lang="en-US" cap="all" dirty="0" smtClean="0"/>
              <a:t>Keys to succeed in B2B</a:t>
            </a:r>
            <a:endParaRPr lang="en-GB" cap="all" dirty="0"/>
          </a:p>
        </p:txBody>
      </p:sp>
      <p:sp>
        <p:nvSpPr>
          <p:cNvPr id="21509" name="Slide Number Placeholder 3"/>
          <p:cNvSpPr>
            <a:spLocks noGrp="1"/>
          </p:cNvSpPr>
          <p:nvPr>
            <p:ph type="sldNum" sz="quarter" idx="10"/>
          </p:nvPr>
        </p:nvSpPr>
        <p:spPr>
          <a:noFill/>
        </p:spPr>
        <p:txBody>
          <a:bodyPr/>
          <a:lstStyle/>
          <a:p>
            <a:fld id="{EFD01423-658D-4935-BE6F-0C8FE838C6BE}" type="slidenum">
              <a:rPr lang="en-US"/>
              <a:pPr/>
              <a:t>14</a:t>
            </a:fld>
            <a:endParaRPr lang="en-US"/>
          </a:p>
        </p:txBody>
      </p:sp>
      <p:sp>
        <p:nvSpPr>
          <p:cNvPr id="6" name="Rectangle 5"/>
          <p:cNvSpPr/>
          <p:nvPr/>
        </p:nvSpPr>
        <p:spPr>
          <a:xfrm>
            <a:off x="2909330" y="4165600"/>
            <a:ext cx="1815070" cy="215444"/>
          </a:xfrm>
          <a:prstGeom prst="rect">
            <a:avLst/>
          </a:prstGeom>
        </p:spPr>
        <p:txBody>
          <a:bodyPr wrap="none">
            <a:spAutoFit/>
          </a:bodyPr>
          <a:lstStyle/>
          <a:p>
            <a:pPr algn="r"/>
            <a:r>
              <a:rPr lang="en-US" sz="800" cap="all">
                <a:solidFill>
                  <a:srgbClr val="BABABA"/>
                </a:solidFill>
              </a:rPr>
              <a:t>REUTERS/Stefano Rellandini</a:t>
            </a:r>
          </a:p>
        </p:txBody>
      </p:sp>
      <p:sp>
        <p:nvSpPr>
          <p:cNvPr id="13" name="Rectangle 12"/>
          <p:cNvSpPr/>
          <p:nvPr/>
        </p:nvSpPr>
        <p:spPr>
          <a:xfrm>
            <a:off x="0" y="0"/>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6"/>
          <p:cNvPicPr>
            <a:picLocks noChangeAspect="1"/>
          </p:cNvPicPr>
          <p:nvPr/>
        </p:nvPicPr>
        <p:blipFill>
          <a:blip r:embed="rId3" cstate="print"/>
          <a:stretch>
            <a:fillRect/>
          </a:stretch>
        </p:blipFill>
        <p:spPr bwMode="auto">
          <a:xfrm>
            <a:off x="838200" y="1013483"/>
            <a:ext cx="7479792" cy="47777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44444E-6 -4.81481E-6 L -0.20486 -0.06689 " pathEditMode="relative" rAng="0" ptsTypes="AA">
                                      <p:cBhvr>
                                        <p:cTn id="6" dur="2000" fill="hold"/>
                                        <p:tgtEl>
                                          <p:spTgt spid="8"/>
                                        </p:tgtEl>
                                        <p:attrNameLst>
                                          <p:attrName>ppt_x</p:attrName>
                                          <p:attrName>ppt_y</p:attrName>
                                        </p:attrNameLst>
                                      </p:cBhvr>
                                      <p:rCtr x="-10200" y="-3400"/>
                                    </p:animMotion>
                                  </p:childTnLst>
                                </p:cTn>
                              </p:par>
                              <p:par>
                                <p:cTn id="7" presetID="6" presetClass="emph" presetSubtype="0" accel="50000" decel="50000" fill="hold" nodeType="withEffect">
                                  <p:stCondLst>
                                    <p:cond delay="0"/>
                                  </p:stCondLst>
                                  <p:childTnLst>
                                    <p:animScale>
                                      <p:cBhvr>
                                        <p:cTn id="8" dur="2000" fill="hold"/>
                                        <p:tgtEl>
                                          <p:spTgt spid="8"/>
                                        </p:tgtEl>
                                      </p:cBhvr>
                                      <p:by x="50000" y="50000"/>
                                    </p:animScale>
                                  </p:childTnLst>
                                </p:cTn>
                              </p:par>
                              <p:par>
                                <p:cTn id="9" presetID="10" presetClass="exit" presetSubtype="0" fill="hold" grpId="0" nodeType="withEffect">
                                  <p:stCondLst>
                                    <p:cond delay="1500"/>
                                  </p:stCondLst>
                                  <p:childTnLst>
                                    <p:animEffect transition="out" filter="fade">
                                      <p:cBhvr>
                                        <p:cTn id="10" dur="2000"/>
                                        <p:tgtEl>
                                          <p:spTgt spid="13"/>
                                        </p:tgtEl>
                                      </p:cBhvr>
                                    </p:animEffect>
                                    <p:set>
                                      <p:cBhvr>
                                        <p:cTn id="11" dur="1" fill="hold">
                                          <p:stCondLst>
                                            <p:cond delay="1999"/>
                                          </p:stCondLst>
                                        </p:cTn>
                                        <p:tgtEl>
                                          <p:spTgt spid="13"/>
                                        </p:tgtEl>
                                        <p:attrNameLst>
                                          <p:attrName>style.visibility</p:attrName>
                                        </p:attrNameLst>
                                      </p:cBhvr>
                                      <p:to>
                                        <p:strVal val="hidden"/>
                                      </p:to>
                                    </p:set>
                                  </p:childTnLst>
                                </p:cTn>
                              </p:par>
                              <p:par>
                                <p:cTn id="12" presetID="3" presetClass="emph" presetSubtype="2" fill="hold" grpId="1" nodeType="withEffect">
                                  <p:stCondLst>
                                    <p:cond delay="1000"/>
                                  </p:stCondLst>
                                  <p:childTnLst>
                                    <p:animClr clrSpc="rgb" dir="cw">
                                      <p:cBhvr override="childStyle">
                                        <p:cTn id="13" dur="5000" fill="hold"/>
                                        <p:tgtEl>
                                          <p:spTgt spid="14"/>
                                        </p:tgtEl>
                                        <p:attrNameLst>
                                          <p:attrName>style.color</p:attrName>
                                        </p:attrNameLst>
                                      </p:cBhvr>
                                      <p:to>
                                        <a:srgbClr val="4B4B4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143000"/>
            <a:ext cx="9144000" cy="5715000"/>
            <a:chOff x="0" y="1143000"/>
            <a:chExt cx="9144000" cy="5715000"/>
          </a:xfrm>
        </p:grpSpPr>
        <p:grpSp>
          <p:nvGrpSpPr>
            <p:cNvPr id="26627" name="Group 11"/>
            <p:cNvGrpSpPr>
              <a:grpSpLocks/>
            </p:cNvGrpSpPr>
            <p:nvPr/>
          </p:nvGrpSpPr>
          <p:grpSpPr bwMode="auto">
            <a:xfrm>
              <a:off x="0" y="1143000"/>
              <a:ext cx="9144000" cy="5715000"/>
              <a:chOff x="0" y="1143000"/>
              <a:chExt cx="9144000" cy="5715000"/>
            </a:xfrm>
          </p:grpSpPr>
          <p:pic>
            <p:nvPicPr>
              <p:cNvPr id="26628" name="Picture 8" descr="knowledge-to-act-hz-1"/>
              <p:cNvPicPr>
                <a:picLocks noChangeAspect="1" noChangeArrowheads="1"/>
              </p:cNvPicPr>
              <p:nvPr/>
            </p:nvPicPr>
            <p:blipFill>
              <a:blip r:embed="rId3" cstate="print"/>
              <a:srcRect/>
              <a:stretch>
                <a:fillRect/>
              </a:stretch>
            </p:blipFill>
            <p:spPr bwMode="gray">
              <a:xfrm>
                <a:off x="0" y="1676400"/>
                <a:ext cx="9144000" cy="3355975"/>
              </a:xfrm>
              <a:prstGeom prst="rect">
                <a:avLst/>
              </a:prstGeom>
              <a:noFill/>
              <a:ln w="9525">
                <a:noFill/>
                <a:miter lim="800000"/>
                <a:headEnd/>
                <a:tailEnd/>
              </a:ln>
            </p:spPr>
          </p:pic>
          <p:sp>
            <p:nvSpPr>
              <p:cNvPr id="10" name="Rectangle 9"/>
              <p:cNvSpPr/>
              <p:nvPr/>
            </p:nvSpPr>
            <p:spPr>
              <a:xfrm>
                <a:off x="228600" y="6172200"/>
                <a:ext cx="22098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609600" y="1143000"/>
                <a:ext cx="8001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 name="Rectangle 6"/>
            <p:cNvSpPr/>
            <p:nvPr/>
          </p:nvSpPr>
          <p:spPr>
            <a:xfrm>
              <a:off x="2895600" y="3962400"/>
              <a:ext cx="41148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worldmap.bmp"/>
          <p:cNvPicPr>
            <a:picLocks noChangeAspect="1"/>
          </p:cNvPicPr>
          <p:nvPr/>
        </p:nvPicPr>
        <p:blipFill>
          <a:blip r:embed="rId3" cstate="print"/>
          <a:stretch>
            <a:fillRect/>
          </a:stretch>
        </p:blipFill>
        <p:spPr>
          <a:xfrm>
            <a:off x="1038893" y="2468180"/>
            <a:ext cx="7038308" cy="3627820"/>
          </a:xfrm>
          <a:prstGeom prst="rect">
            <a:avLst/>
          </a:prstGeom>
          <a:noFill/>
          <a:ln>
            <a:noFill/>
          </a:ln>
        </p:spPr>
      </p:pic>
      <p:sp>
        <p:nvSpPr>
          <p:cNvPr id="8202" name="Rectangle 8"/>
          <p:cNvSpPr>
            <a:spLocks noGrp="1" noChangeArrowheads="1"/>
          </p:cNvSpPr>
          <p:nvPr>
            <p:ph type="title"/>
          </p:nvPr>
        </p:nvSpPr>
        <p:spPr bwMode="auto">
          <a:xfrm>
            <a:off x="838200" y="685800"/>
            <a:ext cx="7445375" cy="625475"/>
          </a:xfrm>
          <a:noFill/>
          <a:ln>
            <a:miter lim="800000"/>
            <a:headEnd/>
            <a:tailEnd/>
          </a:ln>
        </p:spPr>
        <p:txBody>
          <a:bodyPr vert="horz" wrap="square" lIns="0" tIns="0" rIns="0" bIns="0" numCol="1" anchor="b" anchorCtr="0" compatLnSpc="1">
            <a:prstTxWarp prst="textNoShape">
              <a:avLst/>
            </a:prstTxWarp>
            <a:normAutofit/>
          </a:bodyPr>
          <a:lstStyle/>
          <a:p>
            <a:pPr eaLnBrk="1" hangingPunct="1"/>
            <a:r>
              <a:rPr lang="en-US" cap="all" dirty="0" smtClean="0"/>
              <a:t>Thomson Reuters </a:t>
            </a:r>
          </a:p>
        </p:txBody>
      </p:sp>
      <p:sp>
        <p:nvSpPr>
          <p:cNvPr id="8204" name="Rectangle 14"/>
          <p:cNvSpPr>
            <a:spLocks/>
          </p:cNvSpPr>
          <p:nvPr/>
        </p:nvSpPr>
        <p:spPr bwMode="auto">
          <a:xfrm>
            <a:off x="838200" y="1627989"/>
            <a:ext cx="7467600" cy="658011"/>
          </a:xfrm>
          <a:prstGeom prst="rect">
            <a:avLst/>
          </a:prstGeom>
          <a:noFill/>
          <a:ln w="9525">
            <a:noFill/>
            <a:miter lim="800000"/>
            <a:headEnd/>
            <a:tailEnd/>
          </a:ln>
        </p:spPr>
        <p:txBody>
          <a:bodyPr lIns="38100" tIns="38100" rIns="38100" bIns="38100"/>
          <a:lstStyle/>
          <a:p>
            <a:r>
              <a:rPr lang="en-US" sz="1700" dirty="0">
                <a:solidFill>
                  <a:srgbClr val="4B4B4B"/>
                </a:solidFill>
                <a:cs typeface="Arial" charset="0"/>
                <a:sym typeface="Arial" charset="0"/>
              </a:rPr>
              <a:t>We are the leading source of </a:t>
            </a:r>
            <a:r>
              <a:rPr lang="en-US" sz="1700" dirty="0">
                <a:solidFill>
                  <a:schemeClr val="accent1"/>
                </a:solidFill>
                <a:cs typeface="Arial" charset="0"/>
                <a:sym typeface="Arial" charset="0"/>
              </a:rPr>
              <a:t>intelligent information </a:t>
            </a:r>
            <a:r>
              <a:rPr lang="en-US" sz="1700" dirty="0">
                <a:solidFill>
                  <a:srgbClr val="4B4B4B"/>
                </a:solidFill>
                <a:cs typeface="Arial" charset="0"/>
                <a:sym typeface="Arial" charset="0"/>
              </a:rPr>
              <a:t>for the world’s </a:t>
            </a:r>
            <a:r>
              <a:rPr lang="en-US" sz="1700">
                <a:solidFill>
                  <a:srgbClr val="4B4B4B"/>
                </a:solidFill>
                <a:cs typeface="Arial" charset="0"/>
                <a:sym typeface="Arial" charset="0"/>
              </a:rPr>
              <a:t>businesses </a:t>
            </a:r>
            <a:r>
              <a:rPr lang="en-US" sz="1700" smtClean="0">
                <a:solidFill>
                  <a:srgbClr val="4B4B4B"/>
                </a:solidFill>
                <a:cs typeface="Arial" charset="0"/>
                <a:sym typeface="Arial" charset="0"/>
              </a:rPr>
              <a:t>and </a:t>
            </a:r>
            <a:r>
              <a:rPr lang="en-US" sz="1700" dirty="0">
                <a:solidFill>
                  <a:srgbClr val="4B4B4B"/>
                </a:solidFill>
                <a:cs typeface="Arial" charset="0"/>
                <a:sym typeface="Arial" charset="0"/>
              </a:rPr>
              <a:t>professionals, providing customers with competitive advantage.</a:t>
            </a:r>
          </a:p>
        </p:txBody>
      </p:sp>
      <p:sp>
        <p:nvSpPr>
          <p:cNvPr id="8206" name="Rectangle 22"/>
          <p:cNvSpPr>
            <a:spLocks/>
          </p:cNvSpPr>
          <p:nvPr/>
        </p:nvSpPr>
        <p:spPr bwMode="auto">
          <a:xfrm>
            <a:off x="1066800" y="0"/>
            <a:ext cx="6350000" cy="279400"/>
          </a:xfrm>
          <a:prstGeom prst="rect">
            <a:avLst/>
          </a:prstGeom>
          <a:noFill/>
          <a:ln w="9525">
            <a:noFill/>
            <a:miter lim="800000"/>
            <a:headEnd/>
            <a:tailEnd/>
          </a:ln>
        </p:spPr>
        <p:txBody>
          <a:bodyPr lIns="0" tIns="0" rIns="0" bIns="0"/>
          <a:lstStyle/>
          <a:p>
            <a:pPr>
              <a:spcBef>
                <a:spcPts val="1075"/>
              </a:spcBef>
            </a:pPr>
            <a:r>
              <a:rPr lang="en-US" sz="1400" dirty="0">
                <a:solidFill>
                  <a:srgbClr val="FFFFFF"/>
                </a:solidFill>
                <a:cs typeface="Arial" charset="0"/>
                <a:sym typeface="Arial" charset="0"/>
              </a:rPr>
              <a:t>PROFESSIONAL DIVISION – </a:t>
            </a:r>
            <a:r>
              <a:rPr lang="en-US" sz="1400" dirty="0" smtClean="0">
                <a:solidFill>
                  <a:srgbClr val="FFFFFF"/>
                </a:solidFill>
                <a:latin typeface="Arial Bold" charset="0"/>
                <a:cs typeface="Arial Bold" charset="0"/>
                <a:sym typeface="Arial Bold" charset="0"/>
              </a:rPr>
              <a:t>$5.4B</a:t>
            </a:r>
            <a:endParaRPr lang="en-US" sz="1400" dirty="0">
              <a:solidFill>
                <a:srgbClr val="FFFFFF"/>
              </a:solidFill>
              <a:latin typeface="Arial Bold" charset="0"/>
              <a:cs typeface="Arial Bold" charset="0"/>
              <a:sym typeface="Arial Bold" charset="0"/>
            </a:endParaRPr>
          </a:p>
        </p:txBody>
      </p:sp>
      <p:sp>
        <p:nvSpPr>
          <p:cNvPr id="34" name="Slide Number Placeholder 3"/>
          <p:cNvSpPr>
            <a:spLocks noGrp="1"/>
          </p:cNvSpPr>
          <p:nvPr>
            <p:ph type="sldNum" sz="quarter" idx="10"/>
          </p:nvPr>
        </p:nvSpPr>
        <p:spPr>
          <a:xfrm>
            <a:off x="8424863" y="6394450"/>
            <a:ext cx="457200" cy="231775"/>
          </a:xfrm>
        </p:spPr>
        <p:txBody>
          <a:bodyPr/>
          <a:lstStyle/>
          <a:p>
            <a:fld id="{C124F1D0-5E8B-45BF-8ABD-91433382DC09}" type="slidenum">
              <a:rPr lang="en-US"/>
              <a:pPr/>
              <a:t>2</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worldmap.bmp"/>
          <p:cNvPicPr>
            <a:picLocks noChangeAspect="1"/>
          </p:cNvPicPr>
          <p:nvPr/>
        </p:nvPicPr>
        <p:blipFill>
          <a:blip r:embed="rId3" cstate="print">
            <a:lum bright="12000"/>
            <a:alphaModFix amt="7000"/>
          </a:blip>
          <a:stretch>
            <a:fillRect/>
          </a:stretch>
        </p:blipFill>
        <p:spPr>
          <a:xfrm>
            <a:off x="1038893" y="2468180"/>
            <a:ext cx="7038308" cy="3627820"/>
          </a:xfrm>
          <a:prstGeom prst="rect">
            <a:avLst/>
          </a:prstGeom>
          <a:noFill/>
          <a:ln>
            <a:noFill/>
          </a:ln>
        </p:spPr>
      </p:pic>
      <p:sp>
        <p:nvSpPr>
          <p:cNvPr id="8202" name="Rectangle 8"/>
          <p:cNvSpPr>
            <a:spLocks noGrp="1" noChangeArrowheads="1"/>
          </p:cNvSpPr>
          <p:nvPr>
            <p:ph type="title"/>
          </p:nvPr>
        </p:nvSpPr>
        <p:spPr bwMode="auto">
          <a:xfrm>
            <a:off x="838200" y="685800"/>
            <a:ext cx="7445375" cy="625475"/>
          </a:xfrm>
          <a:noFill/>
          <a:ln>
            <a:miter lim="800000"/>
            <a:headEnd/>
            <a:tailEnd/>
          </a:ln>
        </p:spPr>
        <p:txBody>
          <a:bodyPr vert="horz" wrap="square" lIns="0" tIns="0" rIns="0" bIns="0" numCol="1" anchor="b" anchorCtr="0" compatLnSpc="1">
            <a:prstTxWarp prst="textNoShape">
              <a:avLst/>
            </a:prstTxWarp>
            <a:normAutofit/>
          </a:bodyPr>
          <a:lstStyle/>
          <a:p>
            <a:pPr eaLnBrk="1" hangingPunct="1"/>
            <a:r>
              <a:rPr lang="en-US" cap="all" dirty="0" smtClean="0"/>
              <a:t>Thomson Reuters </a:t>
            </a:r>
          </a:p>
        </p:txBody>
      </p:sp>
      <p:sp>
        <p:nvSpPr>
          <p:cNvPr id="8206" name="Rectangle 22"/>
          <p:cNvSpPr>
            <a:spLocks/>
          </p:cNvSpPr>
          <p:nvPr/>
        </p:nvSpPr>
        <p:spPr bwMode="auto">
          <a:xfrm>
            <a:off x="1066800" y="0"/>
            <a:ext cx="6350000" cy="279400"/>
          </a:xfrm>
          <a:prstGeom prst="rect">
            <a:avLst/>
          </a:prstGeom>
          <a:noFill/>
          <a:ln w="9525">
            <a:noFill/>
            <a:miter lim="800000"/>
            <a:headEnd/>
            <a:tailEnd/>
          </a:ln>
        </p:spPr>
        <p:txBody>
          <a:bodyPr lIns="0" tIns="0" rIns="0" bIns="0"/>
          <a:lstStyle/>
          <a:p>
            <a:pPr>
              <a:spcBef>
                <a:spcPts val="1075"/>
              </a:spcBef>
            </a:pPr>
            <a:r>
              <a:rPr lang="en-US" sz="1400" dirty="0">
                <a:solidFill>
                  <a:srgbClr val="FFFFFF"/>
                </a:solidFill>
                <a:cs typeface="Arial" charset="0"/>
                <a:sym typeface="Arial" charset="0"/>
              </a:rPr>
              <a:t>PROFESSIONAL DIVISION – </a:t>
            </a:r>
            <a:r>
              <a:rPr lang="en-US" sz="1400" dirty="0" smtClean="0">
                <a:solidFill>
                  <a:srgbClr val="FFFFFF"/>
                </a:solidFill>
                <a:latin typeface="Arial Bold" charset="0"/>
                <a:cs typeface="Arial Bold" charset="0"/>
                <a:sym typeface="Arial Bold" charset="0"/>
              </a:rPr>
              <a:t>$5.4B</a:t>
            </a:r>
            <a:endParaRPr lang="en-US" sz="1400" dirty="0">
              <a:solidFill>
                <a:srgbClr val="FFFFFF"/>
              </a:solidFill>
              <a:latin typeface="Arial Bold" charset="0"/>
              <a:cs typeface="Arial Bold" charset="0"/>
              <a:sym typeface="Arial Bold" charset="0"/>
            </a:endParaRPr>
          </a:p>
        </p:txBody>
      </p:sp>
      <p:grpSp>
        <p:nvGrpSpPr>
          <p:cNvPr id="37" name="Group 36"/>
          <p:cNvGrpSpPr/>
          <p:nvPr/>
        </p:nvGrpSpPr>
        <p:grpSpPr>
          <a:xfrm>
            <a:off x="4714239" y="3429000"/>
            <a:ext cx="3276600" cy="914400"/>
            <a:chOff x="825500" y="3403600"/>
            <a:chExt cx="3276600" cy="914400"/>
          </a:xfrm>
        </p:grpSpPr>
        <p:sp>
          <p:nvSpPr>
            <p:cNvPr id="8208" name="Rectangle 20"/>
            <p:cNvSpPr>
              <a:spLocks/>
            </p:cNvSpPr>
            <p:nvPr/>
          </p:nvSpPr>
          <p:spPr bwMode="auto">
            <a:xfrm>
              <a:off x="1917700" y="3403600"/>
              <a:ext cx="2184400" cy="914400"/>
            </a:xfrm>
            <a:prstGeom prst="rect">
              <a:avLst/>
            </a:prstGeom>
            <a:noFill/>
            <a:ln w="9525">
              <a:noFill/>
              <a:miter lim="800000"/>
              <a:headEnd/>
              <a:tailEnd/>
            </a:ln>
          </p:spPr>
          <p:txBody>
            <a:bodyPr lIns="0" tIns="0" rIns="0" bIns="0"/>
            <a:lstStyle/>
            <a:p>
              <a:pPr>
                <a:spcBef>
                  <a:spcPts val="713"/>
                </a:spcBef>
              </a:pPr>
              <a:r>
                <a:rPr lang="en-US" sz="1200" b="1" dirty="0">
                  <a:solidFill>
                    <a:srgbClr val="4B4B4B"/>
                  </a:solidFill>
                  <a:latin typeface="Arial Bold" charset="0"/>
                  <a:cs typeface="Arial Bold" charset="0"/>
                  <a:sym typeface="Arial Bold" charset="0"/>
                </a:rPr>
                <a:t>TAX &amp; ACCOUNTING</a:t>
              </a:r>
              <a:r>
                <a:rPr lang="en-US" sz="1200" dirty="0">
                  <a:solidFill>
                    <a:srgbClr val="4B4B4B"/>
                  </a:solidFill>
                  <a:latin typeface="Arial Bold" charset="0"/>
                  <a:cs typeface="Arial Bold" charset="0"/>
                  <a:sym typeface="Arial Bold" charset="0"/>
                </a:rPr>
                <a:t>: </a:t>
              </a:r>
              <a:r>
                <a:rPr lang="en-US" sz="1200" dirty="0" smtClean="0">
                  <a:solidFill>
                    <a:srgbClr val="4B4B4B"/>
                  </a:solidFill>
                  <a:cs typeface="Arial" charset="0"/>
                  <a:sym typeface="Arial" charset="0"/>
                </a:rPr>
                <a:t>$1.0B</a:t>
              </a:r>
            </a:p>
            <a:p>
              <a:pPr>
                <a:spcBef>
                  <a:spcPts val="713"/>
                </a:spcBef>
              </a:pPr>
              <a:r>
                <a:rPr lang="en-US" sz="1200" dirty="0">
                  <a:solidFill>
                    <a:srgbClr val="4B4B4B"/>
                  </a:solidFill>
                  <a:cs typeface="Arial" charset="0"/>
                  <a:sym typeface="Arial" charset="0"/>
                </a:rPr>
                <a:t>Checkpoint is used by all of the top 100 U.S. accounting firms</a:t>
              </a:r>
            </a:p>
            <a:p>
              <a:pPr>
                <a:spcBef>
                  <a:spcPts val="713"/>
                </a:spcBef>
              </a:pPr>
              <a:r>
                <a:rPr lang="en-US" sz="1200" dirty="0">
                  <a:solidFill>
                    <a:srgbClr val="4B4B4B"/>
                  </a:solidFill>
                  <a:cs typeface="Arial" charset="0"/>
                  <a:sym typeface="Arial" charset="0"/>
                </a:rPr>
                <a:t> </a:t>
              </a:r>
            </a:p>
          </p:txBody>
        </p:sp>
        <p:pic>
          <p:nvPicPr>
            <p:cNvPr id="8209" name="Picture 23"/>
            <p:cNvPicPr>
              <a:picLocks noChangeAspect="1" noChangeArrowheads="1"/>
            </p:cNvPicPr>
            <p:nvPr/>
          </p:nvPicPr>
          <p:blipFill>
            <a:blip r:embed="rId4" cstate="screen"/>
            <a:stretch>
              <a:fillRect/>
            </a:stretch>
          </p:blipFill>
          <p:spPr bwMode="auto">
            <a:xfrm>
              <a:off x="825500" y="3403600"/>
              <a:ext cx="914400" cy="914400"/>
            </a:xfrm>
            <a:prstGeom prst="rect">
              <a:avLst/>
            </a:prstGeom>
            <a:noFill/>
            <a:ln>
              <a:noFill/>
            </a:ln>
          </p:spPr>
        </p:pic>
      </p:grpSp>
      <p:grpSp>
        <p:nvGrpSpPr>
          <p:cNvPr id="38" name="Group 37"/>
          <p:cNvGrpSpPr/>
          <p:nvPr/>
        </p:nvGrpSpPr>
        <p:grpSpPr>
          <a:xfrm>
            <a:off x="4714239" y="4724400"/>
            <a:ext cx="3505200" cy="1371600"/>
            <a:chOff x="825500" y="4699000"/>
            <a:chExt cx="3505200" cy="1371600"/>
          </a:xfrm>
        </p:grpSpPr>
        <p:sp>
          <p:nvSpPr>
            <p:cNvPr id="8223" name="Rectangle 18"/>
            <p:cNvSpPr>
              <a:spLocks/>
            </p:cNvSpPr>
            <p:nvPr/>
          </p:nvSpPr>
          <p:spPr bwMode="auto">
            <a:xfrm>
              <a:off x="1917700" y="4699000"/>
              <a:ext cx="2413000" cy="1371600"/>
            </a:xfrm>
            <a:prstGeom prst="rect">
              <a:avLst/>
            </a:prstGeom>
            <a:noFill/>
            <a:ln w="9525">
              <a:noFill/>
              <a:miter lim="800000"/>
              <a:headEnd/>
              <a:tailEnd/>
            </a:ln>
          </p:spPr>
          <p:txBody>
            <a:bodyPr lIns="0" tIns="0" rIns="0" bIns="0"/>
            <a:lstStyle/>
            <a:p>
              <a:r>
                <a:rPr lang="en-US" sz="1200" b="1">
                  <a:solidFill>
                    <a:srgbClr val="4B4B4B"/>
                  </a:solidFill>
                  <a:latin typeface="Arial Bold" charset="0"/>
                  <a:cs typeface="Arial Bold" charset="0"/>
                  <a:sym typeface="Arial Bold" charset="0"/>
                </a:rPr>
                <a:t>HEALTHCARE &amp; SCIENCE</a:t>
              </a:r>
              <a:r>
                <a:rPr lang="en-US" sz="1200">
                  <a:solidFill>
                    <a:srgbClr val="4B4B4B"/>
                  </a:solidFill>
                  <a:latin typeface="Arial Bold" charset="0"/>
                  <a:cs typeface="Arial Bold" charset="0"/>
                  <a:sym typeface="Arial Bold" charset="0"/>
                </a:rPr>
                <a:t>:</a:t>
              </a:r>
              <a:r>
                <a:rPr lang="en-US" sz="1200">
                  <a:solidFill>
                    <a:srgbClr val="4B4B4B"/>
                  </a:solidFill>
                  <a:cs typeface="Arial" charset="0"/>
                  <a:sym typeface="Arial" charset="0"/>
                </a:rPr>
                <a:t> $.8B</a:t>
              </a:r>
            </a:p>
            <a:p>
              <a:pPr marL="137160" indent="-164592" eaLnBrk="0" hangingPunct="0">
                <a:spcBef>
                  <a:spcPts val="800"/>
                </a:spcBef>
                <a:spcAft>
                  <a:spcPts val="0"/>
                </a:spcAft>
                <a:buClr>
                  <a:srgbClr val="FF8000"/>
                </a:buClr>
                <a:buSzPct val="100000"/>
                <a:buFont typeface="Arial" charset="0"/>
                <a:buChar char="•"/>
              </a:pPr>
              <a:r>
                <a:rPr lang="en-US" sz="1200" dirty="0">
                  <a:solidFill>
                    <a:srgbClr val="4B4B4B"/>
                  </a:solidFill>
                  <a:cs typeface="Arial" charset="0"/>
                  <a:sym typeface="Arial" charset="0"/>
                </a:rPr>
                <a:t>Informing healthcare decisions affecting over 150 million </a:t>
              </a:r>
              <a:r>
                <a:rPr lang="en-US" sz="1200" dirty="0" smtClean="0">
                  <a:solidFill>
                    <a:srgbClr val="4B4B4B"/>
                  </a:solidFill>
                  <a:cs typeface="Arial" charset="0"/>
                  <a:sym typeface="Arial" charset="0"/>
                </a:rPr>
                <a:t>lives</a:t>
              </a:r>
              <a:endParaRPr lang="en-US" sz="1200" kern="0" dirty="0" smtClean="0">
                <a:solidFill>
                  <a:srgbClr val="4B4B4B"/>
                </a:solidFill>
                <a:latin typeface="Arial"/>
                <a:cs typeface="ＭＳ Ｐゴシック" charset="-128"/>
              </a:endParaRPr>
            </a:p>
            <a:p>
              <a:pPr marL="137160" lvl="0" indent="-164592" eaLnBrk="0" hangingPunct="0">
                <a:spcBef>
                  <a:spcPts val="800"/>
                </a:spcBef>
                <a:spcAft>
                  <a:spcPts val="0"/>
                </a:spcAft>
                <a:buClr>
                  <a:srgbClr val="FF8000"/>
                </a:buClr>
                <a:buSzPct val="100000"/>
                <a:buFont typeface="Arial" charset="0"/>
                <a:buChar char="•"/>
              </a:pPr>
              <a:r>
                <a:rPr lang="en-US" sz="1200" kern="0" dirty="0" smtClean="0">
                  <a:solidFill>
                    <a:srgbClr val="4B4B4B"/>
                  </a:solidFill>
                  <a:latin typeface="Arial"/>
                  <a:cs typeface="ＭＳ Ｐゴシック" charset="-128"/>
                </a:rPr>
                <a:t>Used by over 20 million researchers worldwide</a:t>
              </a:r>
            </a:p>
          </p:txBody>
        </p:sp>
        <p:pic>
          <p:nvPicPr>
            <p:cNvPr id="8224" name="Picture 25"/>
            <p:cNvPicPr>
              <a:picLocks noChangeAspect="1" noChangeArrowheads="1"/>
            </p:cNvPicPr>
            <p:nvPr/>
          </p:nvPicPr>
          <p:blipFill>
            <a:blip r:embed="rId5" cstate="screen"/>
            <a:stretch>
              <a:fillRect/>
            </a:stretch>
          </p:blipFill>
          <p:spPr bwMode="auto">
            <a:xfrm>
              <a:off x="825500" y="4699000"/>
              <a:ext cx="914479" cy="914479"/>
            </a:xfrm>
            <a:prstGeom prst="rect">
              <a:avLst/>
            </a:prstGeom>
            <a:noFill/>
            <a:ln>
              <a:noFill/>
            </a:ln>
          </p:spPr>
        </p:pic>
      </p:grpSp>
      <p:grpSp>
        <p:nvGrpSpPr>
          <p:cNvPr id="40" name="Group 39"/>
          <p:cNvGrpSpPr/>
          <p:nvPr/>
        </p:nvGrpSpPr>
        <p:grpSpPr>
          <a:xfrm>
            <a:off x="877607" y="2189513"/>
            <a:ext cx="3505200" cy="914400"/>
            <a:chOff x="4927600" y="3403600"/>
            <a:chExt cx="3505200" cy="914400"/>
          </a:xfrm>
        </p:grpSpPr>
        <p:sp>
          <p:nvSpPr>
            <p:cNvPr id="8211" name="Rectangle 13"/>
            <p:cNvSpPr>
              <a:spLocks/>
            </p:cNvSpPr>
            <p:nvPr/>
          </p:nvSpPr>
          <p:spPr bwMode="auto">
            <a:xfrm>
              <a:off x="6046866" y="3403600"/>
              <a:ext cx="2385934" cy="914400"/>
            </a:xfrm>
            <a:prstGeom prst="rect">
              <a:avLst/>
            </a:prstGeom>
            <a:noFill/>
            <a:ln w="9525">
              <a:noFill/>
              <a:miter lim="800000"/>
              <a:headEnd/>
              <a:tailEnd/>
            </a:ln>
          </p:spPr>
          <p:txBody>
            <a:bodyPr lIns="0" tIns="0" rIns="0" bIns="0"/>
            <a:lstStyle/>
            <a:p>
              <a:pPr>
                <a:spcBef>
                  <a:spcPts val="713"/>
                </a:spcBef>
              </a:pPr>
              <a:r>
                <a:rPr lang="en-US" sz="1200" b="1" dirty="0">
                  <a:solidFill>
                    <a:srgbClr val="4B4B4B"/>
                  </a:solidFill>
                  <a:latin typeface="Arial Bold" charset="0"/>
                  <a:cs typeface="Arial Bold" charset="0"/>
                  <a:sym typeface="Arial Bold" charset="0"/>
                </a:rPr>
                <a:t>MEDIA: </a:t>
              </a:r>
              <a:r>
                <a:rPr lang="en-US" sz="1200" dirty="0" smtClean="0">
                  <a:solidFill>
                    <a:srgbClr val="4B4B4B"/>
                  </a:solidFill>
                  <a:cs typeface="Arial" charset="0"/>
                  <a:sym typeface="Arial" charset="0"/>
                </a:rPr>
                <a:t>$.3B</a:t>
              </a:r>
            </a:p>
            <a:p>
              <a:pPr>
                <a:spcBef>
                  <a:spcPts val="713"/>
                </a:spcBef>
              </a:pPr>
              <a:r>
                <a:rPr lang="en-US" sz="1200" dirty="0">
                  <a:solidFill>
                    <a:srgbClr val="4B4B4B"/>
                  </a:solidFill>
                  <a:cs typeface="Arial" charset="0"/>
                  <a:sym typeface="Arial" charset="0"/>
                </a:rPr>
                <a:t>Reuters </a:t>
              </a:r>
              <a:r>
                <a:rPr lang="en-US" sz="1200" dirty="0" smtClean="0">
                  <a:solidFill>
                    <a:srgbClr val="4B4B4B"/>
                  </a:solidFill>
                  <a:cs typeface="Arial" charset="0"/>
                  <a:sym typeface="Arial" charset="0"/>
                </a:rPr>
                <a:t>news and information </a:t>
              </a:r>
              <a:r>
                <a:rPr lang="en-US" sz="1200" dirty="0">
                  <a:solidFill>
                    <a:srgbClr val="4B4B4B"/>
                  </a:solidFill>
                  <a:cs typeface="Arial" charset="0"/>
                  <a:sym typeface="Arial" charset="0"/>
                </a:rPr>
                <a:t>reaches </a:t>
              </a:r>
              <a:r>
                <a:rPr lang="en-US" sz="1200" dirty="0" smtClean="0">
                  <a:solidFill>
                    <a:srgbClr val="4B4B4B"/>
                  </a:solidFill>
                  <a:cs typeface="Arial" charset="0"/>
                  <a:sym typeface="Arial" charset="0"/>
                </a:rPr>
                <a:t>billions of </a:t>
              </a:r>
              <a:r>
                <a:rPr lang="en-US" sz="1200" dirty="0">
                  <a:solidFill>
                    <a:srgbClr val="4B4B4B"/>
                  </a:solidFill>
                  <a:cs typeface="Arial" charset="0"/>
                  <a:sym typeface="Arial" charset="0"/>
                </a:rPr>
                <a:t>people daily</a:t>
              </a:r>
            </a:p>
          </p:txBody>
        </p:sp>
        <p:pic>
          <p:nvPicPr>
            <p:cNvPr id="8212" name="Picture 24"/>
            <p:cNvPicPr>
              <a:picLocks noChangeAspect="1" noChangeArrowheads="1"/>
            </p:cNvPicPr>
            <p:nvPr/>
          </p:nvPicPr>
          <p:blipFill>
            <a:blip r:embed="rId6" cstate="screen"/>
            <a:stretch>
              <a:fillRect/>
            </a:stretch>
          </p:blipFill>
          <p:spPr bwMode="auto">
            <a:xfrm>
              <a:off x="4927600" y="3403600"/>
              <a:ext cx="908383" cy="908383"/>
            </a:xfrm>
            <a:prstGeom prst="rect">
              <a:avLst/>
            </a:prstGeom>
            <a:noFill/>
            <a:ln>
              <a:noFill/>
            </a:ln>
          </p:spPr>
        </p:pic>
      </p:grpSp>
      <p:grpSp>
        <p:nvGrpSpPr>
          <p:cNvPr id="39" name="Group 38"/>
          <p:cNvGrpSpPr/>
          <p:nvPr/>
        </p:nvGrpSpPr>
        <p:grpSpPr>
          <a:xfrm>
            <a:off x="877607" y="3378220"/>
            <a:ext cx="3352800" cy="914400"/>
            <a:chOff x="4927600" y="2108200"/>
            <a:chExt cx="3352800" cy="914400"/>
          </a:xfrm>
        </p:grpSpPr>
        <p:sp>
          <p:nvSpPr>
            <p:cNvPr id="8220" name="Rectangle 12"/>
            <p:cNvSpPr>
              <a:spLocks/>
            </p:cNvSpPr>
            <p:nvPr/>
          </p:nvSpPr>
          <p:spPr bwMode="auto">
            <a:xfrm>
              <a:off x="6046866" y="2108200"/>
              <a:ext cx="2233534" cy="914400"/>
            </a:xfrm>
            <a:prstGeom prst="rect">
              <a:avLst/>
            </a:prstGeom>
            <a:noFill/>
            <a:ln w="9525">
              <a:noFill/>
              <a:miter lim="800000"/>
              <a:headEnd/>
              <a:tailEnd/>
            </a:ln>
          </p:spPr>
          <p:txBody>
            <a:bodyPr lIns="0" tIns="0" rIns="0" bIns="0"/>
            <a:lstStyle/>
            <a:p>
              <a:pPr>
                <a:spcBef>
                  <a:spcPts val="713"/>
                </a:spcBef>
              </a:pPr>
              <a:r>
                <a:rPr lang="en-US" sz="1200" b="1" dirty="0">
                  <a:solidFill>
                    <a:srgbClr val="4B4B4B"/>
                  </a:solidFill>
                  <a:latin typeface="Arial Bold" charset="0"/>
                  <a:cs typeface="Arial Bold" charset="0"/>
                  <a:sym typeface="Arial Bold" charset="0"/>
                </a:rPr>
                <a:t>FINANCIAL: </a:t>
              </a:r>
              <a:r>
                <a:rPr lang="en-US" sz="1200" dirty="0">
                  <a:solidFill>
                    <a:srgbClr val="4B4B4B"/>
                  </a:solidFill>
                  <a:cs typeface="Arial" charset="0"/>
                  <a:sym typeface="Arial" charset="0"/>
                </a:rPr>
                <a:t>$</a:t>
              </a:r>
              <a:r>
                <a:rPr lang="en-US" sz="1200" dirty="0" smtClean="0">
                  <a:solidFill>
                    <a:srgbClr val="4B4B4B"/>
                  </a:solidFill>
                  <a:cs typeface="Arial" charset="0"/>
                  <a:sym typeface="Arial" charset="0"/>
                </a:rPr>
                <a:t>7.2B</a:t>
              </a:r>
            </a:p>
            <a:p>
              <a:pPr>
                <a:spcBef>
                  <a:spcPts val="713"/>
                </a:spcBef>
              </a:pPr>
              <a:r>
                <a:rPr lang="en-US" sz="1200" dirty="0">
                  <a:solidFill>
                    <a:srgbClr val="4B4B4B"/>
                  </a:solidFill>
                  <a:cs typeface="Arial" charset="0"/>
                  <a:sym typeface="Arial" charset="0"/>
                </a:rPr>
                <a:t>Provides financial applications for over half a million professionals </a:t>
              </a:r>
              <a:r>
                <a:rPr lang="en-US" sz="1200" dirty="0" smtClean="0">
                  <a:solidFill>
                    <a:srgbClr val="4B4B4B"/>
                  </a:solidFill>
                  <a:cs typeface="Arial" charset="0"/>
                  <a:sym typeface="Arial" charset="0"/>
                </a:rPr>
                <a:t>globally</a:t>
              </a:r>
              <a:endParaRPr lang="en-US" sz="1200" dirty="0">
                <a:solidFill>
                  <a:srgbClr val="4B4B4B"/>
                </a:solidFill>
                <a:cs typeface="Arial" charset="0"/>
                <a:sym typeface="Arial" charset="0"/>
              </a:endParaRPr>
            </a:p>
          </p:txBody>
        </p:sp>
        <p:pic>
          <p:nvPicPr>
            <p:cNvPr id="8221" name="Picture 26"/>
            <p:cNvPicPr>
              <a:picLocks noChangeAspect="1" noChangeArrowheads="1"/>
            </p:cNvPicPr>
            <p:nvPr/>
          </p:nvPicPr>
          <p:blipFill>
            <a:blip r:embed="rId7" cstate="screen"/>
            <a:stretch>
              <a:fillRect/>
            </a:stretch>
          </p:blipFill>
          <p:spPr bwMode="auto">
            <a:xfrm>
              <a:off x="4927600" y="2108200"/>
              <a:ext cx="908383" cy="908383"/>
            </a:xfrm>
            <a:prstGeom prst="rect">
              <a:avLst/>
            </a:prstGeom>
            <a:noFill/>
            <a:ln>
              <a:noFill/>
            </a:ln>
          </p:spPr>
        </p:pic>
      </p:grpSp>
      <p:grpSp>
        <p:nvGrpSpPr>
          <p:cNvPr id="36" name="Group 35"/>
          <p:cNvGrpSpPr/>
          <p:nvPr/>
        </p:nvGrpSpPr>
        <p:grpSpPr>
          <a:xfrm>
            <a:off x="4714239" y="2133600"/>
            <a:ext cx="3276600" cy="914479"/>
            <a:chOff x="825500" y="2108200"/>
            <a:chExt cx="3276600" cy="914479"/>
          </a:xfrm>
        </p:grpSpPr>
        <p:sp>
          <p:nvSpPr>
            <p:cNvPr id="8217" name="Rectangle 19"/>
            <p:cNvSpPr>
              <a:spLocks/>
            </p:cNvSpPr>
            <p:nvPr/>
          </p:nvSpPr>
          <p:spPr bwMode="auto">
            <a:xfrm>
              <a:off x="1917700" y="2108200"/>
              <a:ext cx="2184400" cy="914400"/>
            </a:xfrm>
            <a:prstGeom prst="rect">
              <a:avLst/>
            </a:prstGeom>
            <a:noFill/>
            <a:ln w="9525">
              <a:noFill/>
              <a:miter lim="800000"/>
              <a:headEnd/>
              <a:tailEnd/>
            </a:ln>
          </p:spPr>
          <p:txBody>
            <a:bodyPr lIns="0" tIns="0" rIns="0" bIns="0"/>
            <a:lstStyle/>
            <a:p>
              <a:pPr>
                <a:spcBef>
                  <a:spcPts val="713"/>
                </a:spcBef>
              </a:pPr>
              <a:r>
                <a:rPr lang="en-US" sz="1200" b="1">
                  <a:solidFill>
                    <a:srgbClr val="4B4B4B"/>
                  </a:solidFill>
                  <a:latin typeface="Arial Bold" charset="0"/>
                  <a:cs typeface="Arial Bold" charset="0"/>
                  <a:sym typeface="Arial Bold" charset="0"/>
                </a:rPr>
                <a:t>LEGAL</a:t>
              </a:r>
              <a:r>
                <a:rPr lang="en-US" sz="1200">
                  <a:solidFill>
                    <a:srgbClr val="4B4B4B"/>
                  </a:solidFill>
                  <a:latin typeface="Arial Bold" charset="0"/>
                  <a:cs typeface="Arial Bold" charset="0"/>
                  <a:sym typeface="Arial Bold" charset="0"/>
                </a:rPr>
                <a:t>: </a:t>
              </a:r>
              <a:r>
                <a:rPr lang="en-US" sz="1200">
                  <a:solidFill>
                    <a:srgbClr val="4B4B4B"/>
                  </a:solidFill>
                  <a:cs typeface="Arial" charset="0"/>
                  <a:sym typeface="Arial" charset="0"/>
                </a:rPr>
                <a:t>$3.6B</a:t>
              </a:r>
              <a:endParaRPr lang="en-US" sz="1200" dirty="0" smtClean="0">
                <a:solidFill>
                  <a:srgbClr val="4B4B4B"/>
                </a:solidFill>
                <a:cs typeface="Arial" charset="0"/>
                <a:sym typeface="Arial" charset="0"/>
              </a:endParaRPr>
            </a:p>
            <a:p>
              <a:pPr>
                <a:spcBef>
                  <a:spcPts val="713"/>
                </a:spcBef>
              </a:pPr>
              <a:r>
                <a:rPr lang="en-US" sz="1200" dirty="0">
                  <a:solidFill>
                    <a:srgbClr val="4B4B4B"/>
                  </a:solidFill>
                  <a:cs typeface="Arial" charset="0"/>
                  <a:sym typeface="Arial" charset="0"/>
                </a:rPr>
                <a:t>Westlaw is relied upon by 99% of the National Law Journal's top 250 U.S. law </a:t>
              </a:r>
              <a:r>
                <a:rPr lang="en-US" sz="1200" dirty="0" smtClean="0">
                  <a:solidFill>
                    <a:srgbClr val="4B4B4B"/>
                  </a:solidFill>
                  <a:cs typeface="Arial" charset="0"/>
                  <a:sym typeface="Arial" charset="0"/>
                </a:rPr>
                <a:t>firms</a:t>
              </a:r>
              <a:endParaRPr lang="en-US" sz="1200" dirty="0">
                <a:solidFill>
                  <a:srgbClr val="4B4B4B"/>
                </a:solidFill>
                <a:cs typeface="Arial" charset="0"/>
                <a:sym typeface="Arial" charset="0"/>
              </a:endParaRPr>
            </a:p>
          </p:txBody>
        </p:sp>
        <p:pic>
          <p:nvPicPr>
            <p:cNvPr id="8218" name="Picture 27"/>
            <p:cNvPicPr>
              <a:picLocks noChangeAspect="1" noChangeArrowheads="1"/>
            </p:cNvPicPr>
            <p:nvPr/>
          </p:nvPicPr>
          <p:blipFill>
            <a:blip r:embed="rId8" cstate="screen"/>
            <a:stretch>
              <a:fillRect/>
            </a:stretch>
          </p:blipFill>
          <p:spPr bwMode="auto">
            <a:xfrm>
              <a:off x="825500" y="2108200"/>
              <a:ext cx="914479" cy="914479"/>
            </a:xfrm>
            <a:prstGeom prst="rect">
              <a:avLst/>
            </a:prstGeom>
            <a:noFill/>
            <a:ln>
              <a:noFill/>
            </a:ln>
          </p:spPr>
        </p:pic>
      </p:grpSp>
      <p:sp>
        <p:nvSpPr>
          <p:cNvPr id="8203" name="Rectangle 11"/>
          <p:cNvSpPr>
            <a:spLocks/>
          </p:cNvSpPr>
          <p:nvPr/>
        </p:nvSpPr>
        <p:spPr bwMode="auto">
          <a:xfrm>
            <a:off x="914440" y="1691659"/>
            <a:ext cx="3613150" cy="279400"/>
          </a:xfrm>
          <a:prstGeom prst="rect">
            <a:avLst/>
          </a:prstGeom>
          <a:noFill/>
          <a:ln w="9525">
            <a:noFill/>
            <a:miter lim="800000"/>
            <a:headEnd/>
            <a:tailEnd/>
          </a:ln>
        </p:spPr>
        <p:txBody>
          <a:bodyPr lIns="38100" tIns="38100" rIns="38100" bIns="38100"/>
          <a:lstStyle/>
          <a:p>
            <a:pPr>
              <a:spcBef>
                <a:spcPts val="1075"/>
              </a:spcBef>
            </a:pPr>
            <a:r>
              <a:rPr lang="en-US" sz="1400" b="1" dirty="0">
                <a:solidFill>
                  <a:schemeClr val="tx2"/>
                </a:solidFill>
                <a:cs typeface="Arial" charset="0"/>
                <a:sym typeface="Arial" charset="0"/>
              </a:rPr>
              <a:t>MARKETS DIVISION – </a:t>
            </a:r>
            <a:r>
              <a:rPr lang="en-US" sz="1400" b="1" dirty="0" smtClean="0">
                <a:solidFill>
                  <a:schemeClr val="tx2"/>
                </a:solidFill>
                <a:latin typeface="Arial Bold" charset="0"/>
                <a:cs typeface="Arial Bold" charset="0"/>
                <a:sym typeface="Arial Bold" charset="0"/>
              </a:rPr>
              <a:t>$7.5B</a:t>
            </a:r>
          </a:p>
          <a:p>
            <a:pPr>
              <a:spcBef>
                <a:spcPts val="1075"/>
              </a:spcBef>
            </a:pPr>
            <a:endParaRPr lang="en-US" sz="1400" b="1" dirty="0">
              <a:solidFill>
                <a:schemeClr val="tx2"/>
              </a:solidFill>
              <a:latin typeface="Arial Bold" charset="0"/>
              <a:cs typeface="Arial Bold" charset="0"/>
              <a:sym typeface="Arial Bold" charset="0"/>
            </a:endParaRPr>
          </a:p>
        </p:txBody>
      </p:sp>
      <p:sp>
        <p:nvSpPr>
          <p:cNvPr id="35" name="Rectangle 11"/>
          <p:cNvSpPr>
            <a:spLocks/>
          </p:cNvSpPr>
          <p:nvPr/>
        </p:nvSpPr>
        <p:spPr bwMode="auto">
          <a:xfrm>
            <a:off x="4663439" y="1701800"/>
            <a:ext cx="3048000" cy="266700"/>
          </a:xfrm>
          <a:prstGeom prst="rect">
            <a:avLst/>
          </a:prstGeom>
          <a:noFill/>
          <a:ln w="9525">
            <a:noFill/>
            <a:miter lim="800000"/>
            <a:headEnd/>
            <a:tailEnd/>
          </a:ln>
        </p:spPr>
        <p:txBody>
          <a:bodyPr lIns="38100" tIns="38100" rIns="38100" bIns="38100"/>
          <a:lstStyle/>
          <a:p>
            <a:pPr>
              <a:spcBef>
                <a:spcPts val="1075"/>
              </a:spcBef>
            </a:pPr>
            <a:r>
              <a:rPr lang="en-US" sz="1400" b="1" dirty="0" smtClean="0">
                <a:solidFill>
                  <a:srgbClr val="FF8000"/>
                </a:solidFill>
                <a:cs typeface="Arial" charset="0"/>
                <a:sym typeface="Arial" charset="0"/>
              </a:rPr>
              <a:t>PROFESSIONAL </a:t>
            </a:r>
            <a:r>
              <a:rPr lang="en-US" sz="1400" b="1" dirty="0">
                <a:solidFill>
                  <a:srgbClr val="FF8000"/>
                </a:solidFill>
                <a:cs typeface="Arial" charset="0"/>
                <a:sym typeface="Arial" charset="0"/>
              </a:rPr>
              <a:t>DIVISION – </a:t>
            </a:r>
            <a:r>
              <a:rPr lang="en-US" sz="1400" b="1" dirty="0" smtClean="0">
                <a:solidFill>
                  <a:srgbClr val="FF8000"/>
                </a:solidFill>
                <a:latin typeface="Arial Bold" charset="0"/>
                <a:cs typeface="Arial Bold" charset="0"/>
                <a:sym typeface="Arial Bold" charset="0"/>
              </a:rPr>
              <a:t>$5.4B</a:t>
            </a:r>
          </a:p>
          <a:p>
            <a:pPr>
              <a:spcBef>
                <a:spcPts val="1075"/>
              </a:spcBef>
            </a:pPr>
            <a:endParaRPr lang="en-US" sz="1400" b="1" dirty="0">
              <a:solidFill>
                <a:srgbClr val="FF8000"/>
              </a:solidFill>
              <a:latin typeface="Arial Bold" charset="0"/>
              <a:cs typeface="Arial Bold" charset="0"/>
              <a:sym typeface="Arial Bold" charset="0"/>
            </a:endParaRPr>
          </a:p>
        </p:txBody>
      </p:sp>
      <p:sp>
        <p:nvSpPr>
          <p:cNvPr id="34" name="Slide Number Placeholder 3"/>
          <p:cNvSpPr>
            <a:spLocks noGrp="1"/>
          </p:cNvSpPr>
          <p:nvPr>
            <p:ph type="sldNum" sz="quarter" idx="10"/>
          </p:nvPr>
        </p:nvSpPr>
        <p:spPr>
          <a:xfrm>
            <a:off x="8424863" y="6394450"/>
            <a:ext cx="457200" cy="231775"/>
          </a:xfrm>
        </p:spPr>
        <p:txBody>
          <a:bodyPr/>
          <a:lstStyle/>
          <a:p>
            <a:fld id="{C124F1D0-5E8B-45BF-8ABD-91433382DC09}" type="slidenum">
              <a:rPr lang="en-US"/>
              <a:pPr/>
              <a:t>3</a:t>
            </a:fld>
            <a:endParaRPr lang="en-US"/>
          </a:p>
        </p:txBody>
      </p:sp>
      <p:sp>
        <p:nvSpPr>
          <p:cNvPr id="23" name="Rectangle 22"/>
          <p:cNvSpPr/>
          <p:nvPr/>
        </p:nvSpPr>
        <p:spPr>
          <a:xfrm>
            <a:off x="7534518" y="6409936"/>
            <a:ext cx="1102435" cy="215444"/>
          </a:xfrm>
          <a:prstGeom prst="rect">
            <a:avLst/>
          </a:prstGeom>
        </p:spPr>
        <p:txBody>
          <a:bodyPr wrap="none">
            <a:spAutoFit/>
          </a:bodyPr>
          <a:lstStyle/>
          <a:p>
            <a:pPr algn="r"/>
            <a:r>
              <a:rPr lang="en-US" sz="800" cap="all">
                <a:solidFill>
                  <a:srgbClr val="BABABA"/>
                </a:solidFill>
              </a:rPr>
              <a:t>REUTERS images</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03"/>
                                        </p:tgtEl>
                                        <p:attrNameLst>
                                          <p:attrName>style.visibility</p:attrName>
                                        </p:attrNameLst>
                                      </p:cBhvr>
                                      <p:to>
                                        <p:strVal val="visible"/>
                                      </p:to>
                                    </p:set>
                                    <p:animEffect transition="in" filter="fade">
                                      <p:cBhvr>
                                        <p:cTn id="7" dur="1000"/>
                                        <p:tgtEl>
                                          <p:spTgt spid="820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000"/>
                                        <p:tgtEl>
                                          <p:spTgt spid="39"/>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orange_kinesis.jpg"/>
          <p:cNvPicPr>
            <a:picLocks noChangeAspect="1"/>
          </p:cNvPicPr>
          <p:nvPr/>
        </p:nvPicPr>
        <p:blipFill>
          <a:blip r:embed="rId2" cstate="print"/>
          <a:srcRect/>
          <a:stretch>
            <a:fillRect/>
          </a:stretch>
        </p:blipFill>
        <p:spPr bwMode="auto">
          <a:xfrm>
            <a:off x="0" y="6350"/>
            <a:ext cx="9156700" cy="6851650"/>
          </a:xfrm>
          <a:prstGeom prst="rect">
            <a:avLst/>
          </a:prstGeom>
          <a:noFill/>
          <a:ln w="9525">
            <a:noFill/>
            <a:miter lim="800000"/>
            <a:headEnd/>
            <a:tailEnd/>
          </a:ln>
        </p:spPr>
      </p:pic>
      <p:sp>
        <p:nvSpPr>
          <p:cNvPr id="6" name="Rectangle 2"/>
          <p:cNvSpPr txBox="1">
            <a:spLocks noChangeArrowheads="1"/>
          </p:cNvSpPr>
          <p:nvPr/>
        </p:nvSpPr>
        <p:spPr bwMode="auto">
          <a:xfrm>
            <a:off x="850900" y="1538288"/>
            <a:ext cx="7683500" cy="4035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800" b="0" i="0" u="none" strike="noStrike" kern="0" cap="none" spc="0" normalizeH="0" baseline="0" noProof="0">
                <a:ln>
                  <a:noFill/>
                </a:ln>
                <a:solidFill>
                  <a:schemeClr val="bg1"/>
                </a:solidFill>
                <a:effectLst/>
                <a:uLnTx/>
                <a:uFillTx/>
                <a:latin typeface="+mj-lt"/>
                <a:ea typeface="ＭＳ Ｐゴシック" charset="-128"/>
                <a:cs typeface="ＭＳ Ｐゴシック" charset="-128"/>
              </a:rPr>
              <a:t>SCALE OF DATA</a:t>
            </a:r>
          </a:p>
        </p:txBody>
      </p:sp>
      <p:sp>
        <p:nvSpPr>
          <p:cNvPr id="4" name="Slide Number Placeholder 3"/>
          <p:cNvSpPr>
            <a:spLocks noGrp="1"/>
          </p:cNvSpPr>
          <p:nvPr>
            <p:ph type="sldNum" sz="quarter" idx="10"/>
          </p:nvPr>
        </p:nvSpPr>
        <p:spPr/>
        <p:txBody>
          <a:bodyPr/>
          <a:lstStyle/>
          <a:p>
            <a:fld id="{C124F1D0-5E8B-45BF-8ABD-91433382DC09}" type="slidenum">
              <a:rPr lang="en-US">
                <a:solidFill>
                  <a:srgbClr val="E83D23"/>
                </a:solidFill>
              </a:rPr>
              <a:pPr/>
              <a:t>4</a:t>
            </a:fld>
            <a:endParaRPr lang="en-US">
              <a:solidFill>
                <a:srgbClr val="E83D23"/>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Rectangle 8"/>
          <p:cNvSpPr>
            <a:spLocks noGrp="1" noChangeArrowheads="1"/>
          </p:cNvSpPr>
          <p:nvPr>
            <p:ph type="title"/>
          </p:nvPr>
        </p:nvSpPr>
        <p:spPr bwMode="auto">
          <a:xfrm>
            <a:off x="838200" y="685800"/>
            <a:ext cx="7445375" cy="625475"/>
          </a:xfrm>
          <a:noFill/>
          <a:ln>
            <a:miter lim="800000"/>
            <a:headEnd/>
            <a:tailEnd/>
          </a:ln>
        </p:spPr>
        <p:txBody>
          <a:bodyPr vert="horz" wrap="square" lIns="0" tIns="0" rIns="0" bIns="0" numCol="1" anchor="b" anchorCtr="0" compatLnSpc="1">
            <a:prstTxWarp prst="textNoShape">
              <a:avLst/>
            </a:prstTxWarp>
            <a:noAutofit/>
          </a:bodyPr>
          <a:lstStyle/>
          <a:p>
            <a:pPr lvl="0"/>
            <a:r>
              <a:rPr lang="en-US" sz="2100" cap="all" dirty="0" smtClean="0"/>
              <a:t>How we manage data is critical to our business of delivering information to customers</a:t>
            </a:r>
            <a:endParaRPr lang="en-US" sz="2100" cap="all" dirty="0"/>
          </a:p>
        </p:txBody>
      </p:sp>
      <p:sp>
        <p:nvSpPr>
          <p:cNvPr id="29" name="Slide Number Placeholder 3"/>
          <p:cNvSpPr>
            <a:spLocks noGrp="1"/>
          </p:cNvSpPr>
          <p:nvPr>
            <p:ph type="sldNum" sz="quarter" idx="10"/>
          </p:nvPr>
        </p:nvSpPr>
        <p:spPr/>
        <p:txBody>
          <a:bodyPr/>
          <a:lstStyle/>
          <a:p>
            <a:pPr>
              <a:defRPr/>
            </a:pPr>
            <a:fld id="{77BEAB0F-DF2C-4138-BFFA-06558F2A383D}" type="slidenum">
              <a:rPr lang="en-US"/>
              <a:pPr>
                <a:defRPr/>
              </a:pPr>
              <a:t>5</a:t>
            </a:fld>
            <a:endParaRPr lang="en-US" dirty="0"/>
          </a:p>
        </p:txBody>
      </p:sp>
      <p:sp>
        <p:nvSpPr>
          <p:cNvPr id="14" name="Rectangle 13"/>
          <p:cNvSpPr/>
          <p:nvPr/>
        </p:nvSpPr>
        <p:spPr>
          <a:xfrm>
            <a:off x="762000" y="1637199"/>
            <a:ext cx="3581400" cy="1815882"/>
          </a:xfrm>
          <a:prstGeom prst="rect">
            <a:avLst/>
          </a:prstGeom>
        </p:spPr>
        <p:txBody>
          <a:bodyPr wrap="square">
            <a:spAutoFit/>
          </a:bodyPr>
          <a:lstStyle/>
          <a:p>
            <a:pPr marL="210312" indent="-237744" eaLnBrk="0" hangingPunct="0">
              <a:spcBef>
                <a:spcPts val="800"/>
              </a:spcBef>
              <a:spcAft>
                <a:spcPts val="600"/>
              </a:spcAft>
              <a:buClr>
                <a:srgbClr val="FF8000"/>
              </a:buClr>
              <a:buFont typeface="Arial" charset="0"/>
              <a:buChar char="•"/>
            </a:pPr>
            <a:r>
              <a:rPr lang="en-US" sz="1600" dirty="0" smtClean="0">
                <a:solidFill>
                  <a:srgbClr val="4B4B4B"/>
                </a:solidFill>
              </a:rPr>
              <a:t>In our Markets Content group, the data we hold on some 50,000 active companies represents over </a:t>
            </a:r>
            <a:r>
              <a:rPr lang="en-US" sz="1600" b="1" dirty="0" smtClean="0">
                <a:solidFill>
                  <a:srgbClr val="4B4B4B"/>
                </a:solidFill>
              </a:rPr>
              <a:t>95% of the world’s market value</a:t>
            </a:r>
            <a:r>
              <a:rPr lang="en-US" sz="1600" dirty="0" smtClean="0">
                <a:solidFill>
                  <a:srgbClr val="4B4B4B"/>
                </a:solidFill>
              </a:rPr>
              <a:t>. The data cache rivals the 20 million books of the U.S. Library of Congress—in digital format</a:t>
            </a:r>
            <a:endParaRPr lang="en-US" sz="1600" kern="0" dirty="0" smtClean="0">
              <a:solidFill>
                <a:srgbClr val="4B4B4B"/>
              </a:solidFill>
              <a:latin typeface="Arial"/>
              <a:cs typeface="ＭＳ Ｐゴシック" charset="-128"/>
            </a:endParaRPr>
          </a:p>
        </p:txBody>
      </p:sp>
      <p:sp>
        <p:nvSpPr>
          <p:cNvPr id="16" name="Rectangle 15"/>
          <p:cNvSpPr/>
          <p:nvPr/>
        </p:nvSpPr>
        <p:spPr>
          <a:xfrm>
            <a:off x="762000" y="3581400"/>
            <a:ext cx="3505200" cy="1569660"/>
          </a:xfrm>
          <a:prstGeom prst="rect">
            <a:avLst/>
          </a:prstGeom>
        </p:spPr>
        <p:txBody>
          <a:bodyPr wrap="square">
            <a:spAutoFit/>
          </a:bodyPr>
          <a:lstStyle/>
          <a:p>
            <a:pPr marL="210312" lvl="0" indent="-237744" eaLnBrk="0" hangingPunct="0">
              <a:spcBef>
                <a:spcPts val="800"/>
              </a:spcBef>
              <a:spcAft>
                <a:spcPts val="600"/>
              </a:spcAft>
              <a:buClr>
                <a:srgbClr val="FF8000"/>
              </a:buClr>
              <a:buFont typeface="Arial" charset="0"/>
              <a:buChar char="•"/>
            </a:pPr>
            <a:r>
              <a:rPr lang="en-US" sz="1600" dirty="0" smtClean="0">
                <a:solidFill>
                  <a:srgbClr val="4B4B4B"/>
                </a:solidFill>
              </a:rPr>
              <a:t>The storage capacity of our Markets Content, Technology &amp; Operations data centers is </a:t>
            </a:r>
            <a:r>
              <a:rPr lang="en-US" sz="1600" b="1" dirty="0" smtClean="0">
                <a:solidFill>
                  <a:srgbClr val="4B4B4B"/>
                </a:solidFill>
              </a:rPr>
              <a:t>four </a:t>
            </a:r>
            <a:r>
              <a:rPr lang="en-US" sz="1600" b="1" dirty="0" err="1" smtClean="0">
                <a:solidFill>
                  <a:srgbClr val="4B4B4B"/>
                </a:solidFill>
              </a:rPr>
              <a:t>Petabytes</a:t>
            </a:r>
            <a:r>
              <a:rPr lang="en-US" sz="1600" b="1" dirty="0" smtClean="0">
                <a:solidFill>
                  <a:srgbClr val="4B4B4B"/>
                </a:solidFill>
              </a:rPr>
              <a:t> </a:t>
            </a:r>
            <a:r>
              <a:rPr lang="en-US" sz="1600" dirty="0" smtClean="0">
                <a:solidFill>
                  <a:srgbClr val="4B4B4B"/>
                </a:solidFill>
              </a:rPr>
              <a:t>equivalent to 1 million DVDs or more than twice the size of all libraries in the US</a:t>
            </a:r>
            <a:endParaRPr lang="en-US" sz="1600" kern="0" dirty="0" smtClean="0">
              <a:solidFill>
                <a:srgbClr val="4B4B4B"/>
              </a:solidFill>
              <a:latin typeface="Arial"/>
              <a:cs typeface="ＭＳ Ｐゴシック" charset="-128"/>
            </a:endParaRPr>
          </a:p>
        </p:txBody>
      </p:sp>
      <p:sp>
        <p:nvSpPr>
          <p:cNvPr id="17" name="Rectangle 16"/>
          <p:cNvSpPr/>
          <p:nvPr/>
        </p:nvSpPr>
        <p:spPr>
          <a:xfrm>
            <a:off x="4953000" y="1640582"/>
            <a:ext cx="3505200" cy="1077218"/>
          </a:xfrm>
          <a:prstGeom prst="rect">
            <a:avLst/>
          </a:prstGeom>
        </p:spPr>
        <p:txBody>
          <a:bodyPr wrap="square">
            <a:spAutoFit/>
          </a:bodyPr>
          <a:lstStyle/>
          <a:p>
            <a:pPr marL="210312" indent="-237744" eaLnBrk="0" hangingPunct="0">
              <a:spcBef>
                <a:spcPts val="800"/>
              </a:spcBef>
              <a:spcAft>
                <a:spcPts val="600"/>
              </a:spcAft>
              <a:buClr>
                <a:srgbClr val="FF8000"/>
              </a:buClr>
              <a:buFont typeface="Arial"/>
              <a:buChar char="•"/>
            </a:pPr>
            <a:r>
              <a:rPr lang="en-US" sz="1600" dirty="0" smtClean="0">
                <a:solidFill>
                  <a:srgbClr val="4B4B4B"/>
                </a:solidFill>
              </a:rPr>
              <a:t>Our Professional Shared Technology Services manages about </a:t>
            </a:r>
            <a:r>
              <a:rPr lang="en-US" sz="1600" b="1" dirty="0" smtClean="0">
                <a:solidFill>
                  <a:srgbClr val="4B4B4B"/>
                </a:solidFill>
              </a:rPr>
              <a:t>11 </a:t>
            </a:r>
            <a:r>
              <a:rPr lang="en-US" sz="1600" b="1" dirty="0" err="1" smtClean="0">
                <a:solidFill>
                  <a:srgbClr val="4B4B4B"/>
                </a:solidFill>
              </a:rPr>
              <a:t>Petabytes</a:t>
            </a:r>
            <a:r>
              <a:rPr lang="en-US" sz="1600" b="1" dirty="0" smtClean="0">
                <a:solidFill>
                  <a:srgbClr val="4B4B4B"/>
                </a:solidFill>
              </a:rPr>
              <a:t> </a:t>
            </a:r>
            <a:r>
              <a:rPr lang="en-US" sz="1600" dirty="0" smtClean="0">
                <a:solidFill>
                  <a:srgbClr val="4B4B4B"/>
                </a:solidFill>
              </a:rPr>
              <a:t>of storage across their data centers globally</a:t>
            </a:r>
          </a:p>
        </p:txBody>
      </p:sp>
      <p:sp>
        <p:nvSpPr>
          <p:cNvPr id="18" name="Rectangle 17"/>
          <p:cNvSpPr/>
          <p:nvPr/>
        </p:nvSpPr>
        <p:spPr>
          <a:xfrm>
            <a:off x="4953000" y="2870200"/>
            <a:ext cx="3505200" cy="1077218"/>
          </a:xfrm>
          <a:prstGeom prst="rect">
            <a:avLst/>
          </a:prstGeom>
        </p:spPr>
        <p:txBody>
          <a:bodyPr wrap="square">
            <a:spAutoFit/>
          </a:bodyPr>
          <a:lstStyle/>
          <a:p>
            <a:pPr marL="210312" indent="-237744" eaLnBrk="0" hangingPunct="0">
              <a:spcBef>
                <a:spcPts val="800"/>
              </a:spcBef>
              <a:spcAft>
                <a:spcPts val="600"/>
              </a:spcAft>
              <a:buClr>
                <a:srgbClr val="FF8000"/>
              </a:buClr>
              <a:buFont typeface="Arial" charset="0"/>
              <a:buChar char="•"/>
            </a:pPr>
            <a:r>
              <a:rPr lang="en-US" sz="1600" dirty="0" smtClean="0">
                <a:solidFill>
                  <a:srgbClr val="4B4B4B"/>
                </a:solidFill>
              </a:rPr>
              <a:t>In our Healthcare &amp; Science and Tax &amp; Accounting businesses alone, we manage </a:t>
            </a:r>
            <a:r>
              <a:rPr lang="en-US" sz="1600" b="1" dirty="0" smtClean="0">
                <a:solidFill>
                  <a:srgbClr val="4B4B4B"/>
                </a:solidFill>
              </a:rPr>
              <a:t>1.5 </a:t>
            </a:r>
            <a:r>
              <a:rPr lang="en-US" sz="1600" b="1" dirty="0" err="1" smtClean="0">
                <a:solidFill>
                  <a:srgbClr val="4B4B4B"/>
                </a:solidFill>
              </a:rPr>
              <a:t>Petabytes</a:t>
            </a:r>
            <a:r>
              <a:rPr lang="en-US" sz="1600" dirty="0" smtClean="0">
                <a:solidFill>
                  <a:srgbClr val="4B4B4B"/>
                </a:solidFill>
              </a:rPr>
              <a:t> of data</a:t>
            </a:r>
          </a:p>
        </p:txBody>
      </p:sp>
      <p:sp>
        <p:nvSpPr>
          <p:cNvPr id="19" name="Rectangle 18"/>
          <p:cNvSpPr/>
          <p:nvPr/>
        </p:nvSpPr>
        <p:spPr>
          <a:xfrm>
            <a:off x="4953000" y="4073842"/>
            <a:ext cx="3505200" cy="1077218"/>
          </a:xfrm>
          <a:prstGeom prst="rect">
            <a:avLst/>
          </a:prstGeom>
        </p:spPr>
        <p:txBody>
          <a:bodyPr wrap="square">
            <a:spAutoFit/>
          </a:bodyPr>
          <a:lstStyle/>
          <a:p>
            <a:pPr marL="210312" indent="-237744" eaLnBrk="0" hangingPunct="0">
              <a:spcBef>
                <a:spcPts val="800"/>
              </a:spcBef>
              <a:spcAft>
                <a:spcPts val="600"/>
              </a:spcAft>
              <a:buClr>
                <a:srgbClr val="FF8000"/>
              </a:buClr>
              <a:buFont typeface="Arial" charset="0"/>
              <a:buChar char="•"/>
            </a:pPr>
            <a:r>
              <a:rPr lang="en-US" sz="1600" kern="0" dirty="0" smtClean="0">
                <a:solidFill>
                  <a:srgbClr val="4B4B4B"/>
                </a:solidFill>
                <a:latin typeface="Arial"/>
                <a:cs typeface="ＭＳ Ｐゴシック" charset="-128"/>
              </a:rPr>
              <a:t>Our Open Calais service, the public version of the Calais service, processes more than</a:t>
            </a:r>
            <a:br>
              <a:rPr lang="en-US" sz="1600" kern="0" dirty="0" smtClean="0">
                <a:solidFill>
                  <a:srgbClr val="4B4B4B"/>
                </a:solidFill>
                <a:latin typeface="Arial"/>
                <a:cs typeface="ＭＳ Ｐゴシック" charset="-128"/>
              </a:rPr>
            </a:br>
            <a:r>
              <a:rPr lang="en-US" sz="1600" b="1" kern="0" dirty="0" smtClean="0">
                <a:solidFill>
                  <a:srgbClr val="4B4B4B"/>
                </a:solidFill>
                <a:latin typeface="Arial"/>
                <a:cs typeface="ＭＳ Ｐゴシック" charset="-128"/>
              </a:rPr>
              <a:t>five million documents per day</a:t>
            </a:r>
            <a:endParaRPr lang="en-US" sz="1600" kern="0" dirty="0" smtClean="0">
              <a:solidFill>
                <a:srgbClr val="4B4B4B"/>
              </a:solidFill>
              <a:latin typeface="Arial"/>
              <a:cs typeface="ＭＳ Ｐゴシック" charset="-128"/>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815799" y="1691659"/>
            <a:ext cx="3505200" cy="2169825"/>
          </a:xfrm>
          <a:prstGeom prst="rect">
            <a:avLst/>
          </a:prstGeom>
        </p:spPr>
        <p:txBody>
          <a:bodyPr wrap="square">
            <a:spAutoFit/>
          </a:bodyPr>
          <a:lstStyle/>
          <a:p>
            <a:pPr eaLnBrk="0" hangingPunct="0">
              <a:spcBef>
                <a:spcPts val="800"/>
              </a:spcBef>
              <a:spcAft>
                <a:spcPts val="600"/>
              </a:spcAft>
              <a:buClr>
                <a:srgbClr val="FF8000"/>
              </a:buClr>
            </a:pPr>
            <a:r>
              <a:rPr lang="en-US" sz="2000" b="1" dirty="0" smtClean="0">
                <a:solidFill>
                  <a:srgbClr val="FFFFFF"/>
                </a:solidFill>
              </a:rPr>
              <a:t>INTELLIGENT INFORMATION</a:t>
            </a:r>
          </a:p>
          <a:p>
            <a:pPr marL="210312" indent="-237744" eaLnBrk="0" hangingPunct="0">
              <a:spcBef>
                <a:spcPts val="800"/>
              </a:spcBef>
              <a:spcAft>
                <a:spcPts val="600"/>
              </a:spcAft>
              <a:buClr>
                <a:srgbClr val="FF8000"/>
              </a:buClr>
              <a:buFont typeface="Arial"/>
              <a:buChar char="•"/>
            </a:pPr>
            <a:r>
              <a:rPr lang="en-US" sz="2000" dirty="0" smtClean="0">
                <a:solidFill>
                  <a:srgbClr val="FFFFFF"/>
                </a:solidFill>
              </a:rPr>
              <a:t>User</a:t>
            </a:r>
          </a:p>
          <a:p>
            <a:pPr marL="210312" indent="-237744" eaLnBrk="0" hangingPunct="0">
              <a:spcBef>
                <a:spcPts val="800"/>
              </a:spcBef>
              <a:spcAft>
                <a:spcPts val="600"/>
              </a:spcAft>
              <a:buClr>
                <a:srgbClr val="FF8000"/>
              </a:buClr>
              <a:buFont typeface="Arial" charset="0"/>
              <a:buChar char="•"/>
            </a:pPr>
            <a:r>
              <a:rPr lang="en-US" sz="2000" dirty="0" smtClean="0">
                <a:solidFill>
                  <a:srgbClr val="FFFFFF"/>
                </a:solidFill>
              </a:rPr>
              <a:t>Context</a:t>
            </a:r>
          </a:p>
          <a:p>
            <a:pPr marL="210312" indent="-237744" eaLnBrk="0" hangingPunct="0">
              <a:spcBef>
                <a:spcPts val="800"/>
              </a:spcBef>
              <a:spcAft>
                <a:spcPts val="600"/>
              </a:spcAft>
              <a:buClr>
                <a:srgbClr val="FF8000"/>
              </a:buClr>
              <a:buFont typeface="Arial" charset="0"/>
              <a:buChar char="•"/>
            </a:pPr>
            <a:r>
              <a:rPr lang="en-US" sz="2000" kern="0" dirty="0" smtClean="0">
                <a:solidFill>
                  <a:srgbClr val="FFFFFF"/>
                </a:solidFill>
                <a:latin typeface="Arial"/>
                <a:cs typeface="ＭＳ Ｐゴシック" charset="-128"/>
              </a:rPr>
              <a:t>Behavior</a:t>
            </a:r>
            <a:endParaRPr lang="en-US" sz="2000" b="1" kern="0" dirty="0" smtClean="0">
              <a:solidFill>
                <a:srgbClr val="FFFFFF"/>
              </a:solidFill>
              <a:latin typeface="Arial"/>
              <a:cs typeface="ＭＳ Ｐゴシック" charset="-128"/>
            </a:endParaRPr>
          </a:p>
        </p:txBody>
      </p:sp>
      <p:sp>
        <p:nvSpPr>
          <p:cNvPr id="10" name="Title 9"/>
          <p:cNvSpPr>
            <a:spLocks noGrp="1"/>
          </p:cNvSpPr>
          <p:nvPr>
            <p:ph type="title"/>
          </p:nvPr>
        </p:nvSpPr>
        <p:spPr/>
        <p:txBody>
          <a:bodyPr/>
          <a:lstStyle/>
          <a:p>
            <a:pPr lvl="0"/>
            <a:r>
              <a:rPr lang="en-US" cap="all" dirty="0"/>
              <a:t>DRINKING FROM THE FIRE HOSE</a:t>
            </a:r>
            <a:endParaRPr lang="en-US"/>
          </a:p>
        </p:txBody>
      </p:sp>
      <p:sp>
        <p:nvSpPr>
          <p:cNvPr id="2" name="Slide Number Placeholder 4"/>
          <p:cNvSpPr>
            <a:spLocks noGrp="1"/>
          </p:cNvSpPr>
          <p:nvPr>
            <p:ph type="sldNum" sz="quarter" idx="10"/>
          </p:nvPr>
        </p:nvSpPr>
        <p:spPr>
          <a:noFill/>
        </p:spPr>
        <p:txBody>
          <a:bodyPr/>
          <a:lstStyle/>
          <a:p>
            <a:fld id="{6EA7BBD3-65EE-4F04-AFF1-3702C4E1F084}" type="slidenum">
              <a:rPr lang="en-US"/>
              <a:pPr/>
              <a:t>6</a:t>
            </a:fld>
            <a:endParaRPr lang="en-US"/>
          </a:p>
        </p:txBody>
      </p:sp>
      <p:sp>
        <p:nvSpPr>
          <p:cNvPr id="7" name="Rectangle 6"/>
          <p:cNvSpPr/>
          <p:nvPr/>
        </p:nvSpPr>
        <p:spPr>
          <a:xfrm>
            <a:off x="3354063" y="4140656"/>
            <a:ext cx="1370337" cy="215444"/>
          </a:xfrm>
          <a:prstGeom prst="rect">
            <a:avLst/>
          </a:prstGeom>
        </p:spPr>
        <p:txBody>
          <a:bodyPr wrap="none">
            <a:spAutoFit/>
          </a:bodyPr>
          <a:lstStyle/>
          <a:p>
            <a:pPr algn="r"/>
            <a:r>
              <a:rPr lang="en-US" sz="800" cap="all">
                <a:solidFill>
                  <a:srgbClr val="BABABA"/>
                </a:solidFill>
              </a:rPr>
              <a:t>REUTERS/John Gress</a:t>
            </a:r>
          </a:p>
        </p:txBody>
      </p:sp>
      <p:sp>
        <p:nvSpPr>
          <p:cNvPr id="12" name="Rectangle 11"/>
          <p:cNvSpPr/>
          <p:nvPr/>
        </p:nvSpPr>
        <p:spPr>
          <a:xfrm>
            <a:off x="0" y="0"/>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6"/>
          <p:cNvPicPr>
            <a:picLocks noChangeAspect="1"/>
          </p:cNvPicPr>
          <p:nvPr/>
        </p:nvPicPr>
        <p:blipFill>
          <a:blip r:embed="rId3" cstate="print"/>
          <a:stretch>
            <a:fillRect/>
          </a:stretch>
        </p:blipFill>
        <p:spPr bwMode="auto">
          <a:xfrm>
            <a:off x="838200" y="1066800"/>
            <a:ext cx="7474542" cy="4718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77778E-6 2.96296E-6 L -0.20452 -0.07732 " pathEditMode="relative" rAng="0" ptsTypes="AA">
                                      <p:cBhvr>
                                        <p:cTn id="6" dur="2000" fill="hold"/>
                                        <p:tgtEl>
                                          <p:spTgt spid="9"/>
                                        </p:tgtEl>
                                        <p:attrNameLst>
                                          <p:attrName>ppt_x</p:attrName>
                                          <p:attrName>ppt_y</p:attrName>
                                        </p:attrNameLst>
                                      </p:cBhvr>
                                      <p:rCtr x="-10200" y="-3900"/>
                                    </p:animMotion>
                                  </p:childTnLst>
                                </p:cTn>
                              </p:par>
                              <p:par>
                                <p:cTn id="7" presetID="6" presetClass="emph" presetSubtype="0" accel="50000" decel="50000" fill="hold" nodeType="withEffect">
                                  <p:stCondLst>
                                    <p:cond delay="0"/>
                                  </p:stCondLst>
                                  <p:childTnLst>
                                    <p:animScale>
                                      <p:cBhvr>
                                        <p:cTn id="8" dur="2000" fill="hold"/>
                                        <p:tgtEl>
                                          <p:spTgt spid="9"/>
                                        </p:tgtEl>
                                      </p:cBhvr>
                                      <p:by x="50000" y="50000"/>
                                    </p:animScale>
                                  </p:childTnLst>
                                </p:cTn>
                              </p:par>
                              <p:par>
                                <p:cTn id="9" presetID="10" presetClass="exit" presetSubtype="0" fill="hold" grpId="0" nodeType="withEffect">
                                  <p:stCondLst>
                                    <p:cond delay="1500"/>
                                  </p:stCondLst>
                                  <p:childTnLst>
                                    <p:animEffect transition="out" filter="fade">
                                      <p:cBhvr>
                                        <p:cTn id="10" dur="2000"/>
                                        <p:tgtEl>
                                          <p:spTgt spid="12"/>
                                        </p:tgtEl>
                                      </p:cBhvr>
                                    </p:animEffect>
                                    <p:set>
                                      <p:cBhvr>
                                        <p:cTn id="11" dur="1" fill="hold">
                                          <p:stCondLst>
                                            <p:cond delay="1999"/>
                                          </p:stCondLst>
                                        </p:cTn>
                                        <p:tgtEl>
                                          <p:spTgt spid="12"/>
                                        </p:tgtEl>
                                        <p:attrNameLst>
                                          <p:attrName>style.visibility</p:attrName>
                                        </p:attrNameLst>
                                      </p:cBhvr>
                                      <p:to>
                                        <p:strVal val="hidden"/>
                                      </p:to>
                                    </p:set>
                                  </p:childTnLst>
                                </p:cTn>
                              </p:par>
                              <p:par>
                                <p:cTn id="12" presetID="3" presetClass="emph" presetSubtype="2" fill="hold" grpId="1" nodeType="withEffect">
                                  <p:stCondLst>
                                    <p:cond delay="1000"/>
                                  </p:stCondLst>
                                  <p:childTnLst>
                                    <p:animClr clrSpc="rgb" dir="cw">
                                      <p:cBhvr override="childStyle">
                                        <p:cTn id="13" dur="3000" fill="hold"/>
                                        <p:tgtEl>
                                          <p:spTgt spid="13"/>
                                        </p:tgtEl>
                                        <p:attrNameLst>
                                          <p:attrName>style.color</p:attrName>
                                        </p:attrNameLst>
                                      </p:cBhvr>
                                      <p:to>
                                        <a:srgbClr val="4B4B4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orange_kinesis.jpg"/>
          <p:cNvPicPr>
            <a:picLocks noChangeAspect="1"/>
          </p:cNvPicPr>
          <p:nvPr/>
        </p:nvPicPr>
        <p:blipFill>
          <a:blip r:embed="rId2" cstate="print"/>
          <a:srcRect/>
          <a:stretch>
            <a:fillRect/>
          </a:stretch>
        </p:blipFill>
        <p:spPr bwMode="auto">
          <a:xfrm>
            <a:off x="0" y="6350"/>
            <a:ext cx="9156700" cy="6851650"/>
          </a:xfrm>
          <a:prstGeom prst="rect">
            <a:avLst/>
          </a:prstGeom>
          <a:noFill/>
          <a:ln w="9525">
            <a:noFill/>
            <a:miter lim="800000"/>
            <a:headEnd/>
            <a:tailEnd/>
          </a:ln>
        </p:spPr>
      </p:pic>
      <p:sp>
        <p:nvSpPr>
          <p:cNvPr id="6" name="Rectangle 2"/>
          <p:cNvSpPr txBox="1">
            <a:spLocks noChangeArrowheads="1"/>
          </p:cNvSpPr>
          <p:nvPr/>
        </p:nvSpPr>
        <p:spPr bwMode="auto">
          <a:xfrm>
            <a:off x="850900" y="1538288"/>
            <a:ext cx="7683500" cy="4035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800" b="0" i="0" u="none" strike="noStrike" kern="0" cap="none" spc="0" normalizeH="0" baseline="0" noProof="0">
                <a:ln>
                  <a:noFill/>
                </a:ln>
                <a:solidFill>
                  <a:schemeClr val="bg1"/>
                </a:solidFill>
                <a:effectLst/>
                <a:uLnTx/>
                <a:uFillTx/>
                <a:latin typeface="+mj-lt"/>
                <a:ea typeface="ＭＳ Ｐゴシック" charset="-128"/>
                <a:cs typeface="ＭＳ Ｐゴシック" charset="-128"/>
              </a:rPr>
              <a:t>PRIVACY</a:t>
            </a:r>
          </a:p>
        </p:txBody>
      </p:sp>
      <p:sp>
        <p:nvSpPr>
          <p:cNvPr id="4" name="Slide Number Placeholder 3"/>
          <p:cNvSpPr>
            <a:spLocks noGrp="1"/>
          </p:cNvSpPr>
          <p:nvPr>
            <p:ph type="sldNum" sz="quarter" idx="10"/>
          </p:nvPr>
        </p:nvSpPr>
        <p:spPr/>
        <p:txBody>
          <a:bodyPr/>
          <a:lstStyle/>
          <a:p>
            <a:fld id="{C124F1D0-5E8B-45BF-8ABD-91433382DC09}" type="slidenum">
              <a:rPr lang="en-US">
                <a:solidFill>
                  <a:srgbClr val="E83D23"/>
                </a:solidFill>
              </a:rPr>
              <a:pPr/>
              <a:t>7</a:t>
            </a:fld>
            <a:endParaRPr lang="en-US">
              <a:solidFill>
                <a:srgbClr val="E83D23"/>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846317" y="1640175"/>
            <a:ext cx="3505200" cy="2836674"/>
          </a:xfrm>
          <a:prstGeom prst="rect">
            <a:avLst/>
          </a:prstGeom>
        </p:spPr>
        <p:txBody>
          <a:bodyPr wrap="square">
            <a:spAutoFit/>
          </a:bodyPr>
          <a:lstStyle/>
          <a:p>
            <a:pPr marL="210312" indent="-237744" eaLnBrk="0" hangingPunct="0">
              <a:spcBef>
                <a:spcPts val="800"/>
              </a:spcBef>
              <a:spcAft>
                <a:spcPts val="600"/>
              </a:spcAft>
              <a:buClr>
                <a:srgbClr val="FF8000"/>
              </a:buClr>
            </a:pPr>
            <a:r>
              <a:rPr lang="en-US" sz="2000" b="1" dirty="0" smtClean="0">
                <a:solidFill>
                  <a:srgbClr val="FFFFFF"/>
                </a:solidFill>
              </a:rPr>
              <a:t>BIG BEHAVIORAL DATA</a:t>
            </a:r>
          </a:p>
          <a:p>
            <a:pPr marL="210312" indent="-237744" eaLnBrk="0" hangingPunct="0">
              <a:spcBef>
                <a:spcPts val="800"/>
              </a:spcBef>
              <a:spcAft>
                <a:spcPts val="600"/>
              </a:spcAft>
              <a:buClr>
                <a:srgbClr val="FF8000"/>
              </a:buClr>
              <a:buFont typeface="Arial"/>
              <a:buChar char="•"/>
            </a:pPr>
            <a:r>
              <a:rPr lang="en-US" sz="2000" dirty="0" smtClean="0">
                <a:solidFill>
                  <a:srgbClr val="FFFFFF"/>
                </a:solidFill>
              </a:rPr>
              <a:t>New business models</a:t>
            </a:r>
          </a:p>
          <a:p>
            <a:pPr marL="210312" indent="-237744" eaLnBrk="0" hangingPunct="0">
              <a:spcBef>
                <a:spcPts val="800"/>
              </a:spcBef>
              <a:spcAft>
                <a:spcPts val="600"/>
              </a:spcAft>
              <a:buClr>
                <a:srgbClr val="FF8000"/>
              </a:buClr>
              <a:buFont typeface="Arial" charset="0"/>
              <a:buChar char="•"/>
            </a:pPr>
            <a:r>
              <a:rPr lang="en-US" sz="2000" dirty="0" smtClean="0">
                <a:solidFill>
                  <a:srgbClr val="FFFFFF"/>
                </a:solidFill>
              </a:rPr>
              <a:t>New consumer products</a:t>
            </a:r>
          </a:p>
          <a:p>
            <a:pPr marL="210312" indent="-237744" eaLnBrk="0" hangingPunct="0">
              <a:spcBef>
                <a:spcPts val="800"/>
              </a:spcBef>
              <a:spcAft>
                <a:spcPts val="600"/>
              </a:spcAft>
              <a:buClr>
                <a:srgbClr val="FF8000"/>
              </a:buClr>
              <a:buFont typeface="Arial" charset="0"/>
              <a:buChar char="•"/>
            </a:pPr>
            <a:r>
              <a:rPr lang="en-US" sz="2000" kern="0" dirty="0" smtClean="0">
                <a:solidFill>
                  <a:srgbClr val="FFFFFF"/>
                </a:solidFill>
                <a:latin typeface="Arial"/>
                <a:cs typeface="ＭＳ Ｐゴシック" charset="-128"/>
              </a:rPr>
              <a:t>Impact on individual privacy</a:t>
            </a:r>
            <a:endParaRPr lang="en-US" sz="2000" b="1" kern="0" dirty="0" smtClean="0">
              <a:solidFill>
                <a:srgbClr val="FFFFFF"/>
              </a:solidFill>
              <a:latin typeface="Arial"/>
              <a:cs typeface="ＭＳ Ｐゴシック" charset="-128"/>
            </a:endParaRPr>
          </a:p>
          <a:p>
            <a:pPr marL="210312" indent="-237744" eaLnBrk="0" hangingPunct="0">
              <a:spcBef>
                <a:spcPts val="800"/>
              </a:spcBef>
              <a:spcAft>
                <a:spcPts val="600"/>
              </a:spcAft>
              <a:buClr>
                <a:srgbClr val="FF8000"/>
              </a:buClr>
            </a:pPr>
            <a:endParaRPr lang="en-US" sz="2000" b="1" kern="0" dirty="0" smtClean="0">
              <a:solidFill>
                <a:srgbClr val="FFFFFF"/>
              </a:solidFill>
              <a:latin typeface="Arial"/>
              <a:cs typeface="ＭＳ Ｐゴシック" charset="-128"/>
            </a:endParaRPr>
          </a:p>
          <a:p>
            <a:pPr marL="210312" indent="-237744" eaLnBrk="0" hangingPunct="0">
              <a:spcBef>
                <a:spcPts val="800"/>
              </a:spcBef>
              <a:spcAft>
                <a:spcPts val="600"/>
              </a:spcAft>
              <a:buClr>
                <a:srgbClr val="FF8000"/>
              </a:buClr>
            </a:pPr>
            <a:r>
              <a:rPr lang="en-US" sz="2000" b="1" kern="0" dirty="0" smtClean="0">
                <a:solidFill>
                  <a:srgbClr val="FFFFFF"/>
                </a:solidFill>
                <a:latin typeface="Arial"/>
                <a:cs typeface="ＭＳ Ｐゴシック" charset="-128"/>
              </a:rPr>
              <a:t>IMPLICATIONS FOR B2B?</a:t>
            </a:r>
            <a:endParaRPr lang="en-US" sz="2000" kern="0" dirty="0" smtClean="0">
              <a:solidFill>
                <a:srgbClr val="FFFFFF"/>
              </a:solidFill>
              <a:latin typeface="Arial"/>
              <a:cs typeface="ＭＳ Ｐゴシック" charset="-128"/>
            </a:endParaRPr>
          </a:p>
        </p:txBody>
      </p:sp>
      <p:sp>
        <p:nvSpPr>
          <p:cNvPr id="10" name="Title 9"/>
          <p:cNvSpPr>
            <a:spLocks noGrp="1"/>
          </p:cNvSpPr>
          <p:nvPr>
            <p:ph type="title"/>
          </p:nvPr>
        </p:nvSpPr>
        <p:spPr/>
        <p:txBody>
          <a:bodyPr/>
          <a:lstStyle/>
          <a:p>
            <a:pPr lvl="0"/>
            <a:r>
              <a:rPr lang="en-US" cap="all" dirty="0"/>
              <a:t>Surviving the behavioral</a:t>
            </a:r>
            <a:br>
              <a:rPr lang="en-US" cap="all" dirty="0"/>
            </a:br>
            <a:r>
              <a:rPr lang="en-US" cap="all" dirty="0"/>
              <a:t>data tornado</a:t>
            </a:r>
            <a:endParaRPr lang="en-US"/>
          </a:p>
        </p:txBody>
      </p:sp>
      <p:sp>
        <p:nvSpPr>
          <p:cNvPr id="2" name="Slide Number Placeholder 4"/>
          <p:cNvSpPr>
            <a:spLocks noGrp="1"/>
          </p:cNvSpPr>
          <p:nvPr>
            <p:ph type="sldNum" sz="quarter" idx="10"/>
          </p:nvPr>
        </p:nvSpPr>
        <p:spPr>
          <a:noFill/>
        </p:spPr>
        <p:txBody>
          <a:bodyPr/>
          <a:lstStyle/>
          <a:p>
            <a:fld id="{6EA7BBD3-65EE-4F04-AFF1-3702C4E1F084}" type="slidenum">
              <a:rPr lang="en-US"/>
              <a:pPr/>
              <a:t>8</a:t>
            </a:fld>
            <a:endParaRPr lang="en-US"/>
          </a:p>
        </p:txBody>
      </p:sp>
      <p:sp>
        <p:nvSpPr>
          <p:cNvPr id="15" name="Rectangle 14"/>
          <p:cNvSpPr/>
          <p:nvPr/>
        </p:nvSpPr>
        <p:spPr>
          <a:xfrm>
            <a:off x="0" y="0"/>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6"/>
          <p:cNvPicPr>
            <a:picLocks noChangeAspect="1"/>
          </p:cNvPicPr>
          <p:nvPr/>
        </p:nvPicPr>
        <p:blipFill>
          <a:blip r:embed="rId3" cstate="print"/>
          <a:stretch>
            <a:fillRect/>
          </a:stretch>
        </p:blipFill>
        <p:spPr bwMode="auto">
          <a:xfrm>
            <a:off x="838200" y="609600"/>
            <a:ext cx="7479792" cy="5609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44444E-6 3.33333E-6 L -0.20486 -0.03311 " pathEditMode="relative" rAng="0" ptsTypes="AA">
                                      <p:cBhvr>
                                        <p:cTn id="6" dur="2000" fill="hold"/>
                                        <p:tgtEl>
                                          <p:spTgt spid="12"/>
                                        </p:tgtEl>
                                        <p:attrNameLst>
                                          <p:attrName>ppt_x</p:attrName>
                                          <p:attrName>ppt_y</p:attrName>
                                        </p:attrNameLst>
                                      </p:cBhvr>
                                      <p:rCtr x="-10200" y="-1700"/>
                                    </p:animMotion>
                                  </p:childTnLst>
                                </p:cTn>
                              </p:par>
                              <p:par>
                                <p:cTn id="7" presetID="6" presetClass="emph" presetSubtype="0" accel="50000" decel="50000" fill="hold" nodeType="withEffect">
                                  <p:stCondLst>
                                    <p:cond delay="0"/>
                                  </p:stCondLst>
                                  <p:childTnLst>
                                    <p:animScale>
                                      <p:cBhvr>
                                        <p:cTn id="8" dur="2000" fill="hold"/>
                                        <p:tgtEl>
                                          <p:spTgt spid="12"/>
                                        </p:tgtEl>
                                      </p:cBhvr>
                                      <p:by x="50000" y="50000"/>
                                    </p:animScale>
                                  </p:childTnLst>
                                </p:cTn>
                              </p:par>
                              <p:par>
                                <p:cTn id="9" presetID="10" presetClass="exit" presetSubtype="0" fill="hold" grpId="0" nodeType="withEffect">
                                  <p:stCondLst>
                                    <p:cond delay="1500"/>
                                  </p:stCondLst>
                                  <p:childTnLst>
                                    <p:animEffect transition="out" filter="fade">
                                      <p:cBhvr>
                                        <p:cTn id="10" dur="2000"/>
                                        <p:tgtEl>
                                          <p:spTgt spid="15"/>
                                        </p:tgtEl>
                                      </p:cBhvr>
                                    </p:animEffect>
                                    <p:set>
                                      <p:cBhvr>
                                        <p:cTn id="11" dur="1" fill="hold">
                                          <p:stCondLst>
                                            <p:cond delay="1999"/>
                                          </p:stCondLst>
                                        </p:cTn>
                                        <p:tgtEl>
                                          <p:spTgt spid="15"/>
                                        </p:tgtEl>
                                        <p:attrNameLst>
                                          <p:attrName>style.visibility</p:attrName>
                                        </p:attrNameLst>
                                      </p:cBhvr>
                                      <p:to>
                                        <p:strVal val="hidden"/>
                                      </p:to>
                                    </p:set>
                                  </p:childTnLst>
                                </p:cTn>
                              </p:par>
                              <p:par>
                                <p:cTn id="12" presetID="3" presetClass="emph" presetSubtype="2" fill="hold" grpId="1" nodeType="withEffect">
                                  <p:stCondLst>
                                    <p:cond delay="1000"/>
                                  </p:stCondLst>
                                  <p:childTnLst>
                                    <p:animClr clrSpc="rgb" dir="cw">
                                      <p:cBhvr override="childStyle">
                                        <p:cTn id="13" dur="5000" fill="hold"/>
                                        <p:tgtEl>
                                          <p:spTgt spid="16"/>
                                        </p:tgtEl>
                                        <p:attrNameLst>
                                          <p:attrName>style.color</p:attrName>
                                        </p:attrNameLst>
                                      </p:cBhvr>
                                      <p:to>
                                        <a:srgbClr val="4B4B4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815799" y="1640175"/>
            <a:ext cx="3505200" cy="1195199"/>
          </a:xfrm>
          <a:prstGeom prst="rect">
            <a:avLst/>
          </a:prstGeom>
        </p:spPr>
        <p:txBody>
          <a:bodyPr wrap="square">
            <a:spAutoFit/>
          </a:bodyPr>
          <a:lstStyle/>
          <a:p>
            <a:pPr marL="210312" indent="-237744" eaLnBrk="0" hangingPunct="0">
              <a:spcBef>
                <a:spcPts val="800"/>
              </a:spcBef>
              <a:spcAft>
                <a:spcPts val="600"/>
              </a:spcAft>
              <a:buClr>
                <a:srgbClr val="FF8000"/>
              </a:buClr>
              <a:buFont typeface="Arial"/>
              <a:buChar char="•"/>
            </a:pPr>
            <a:r>
              <a:rPr lang="en-US" sz="2000" dirty="0" smtClean="0">
                <a:solidFill>
                  <a:srgbClr val="FFFFFF"/>
                </a:solidFill>
              </a:rPr>
              <a:t>Large scale experimentation</a:t>
            </a:r>
          </a:p>
          <a:p>
            <a:pPr marL="210312" indent="-237744" eaLnBrk="0" hangingPunct="0">
              <a:spcBef>
                <a:spcPts val="800"/>
              </a:spcBef>
              <a:spcAft>
                <a:spcPts val="600"/>
              </a:spcAft>
              <a:buClr>
                <a:srgbClr val="FF8000"/>
              </a:buClr>
              <a:buFont typeface="Arial" charset="0"/>
              <a:buChar char="•"/>
            </a:pPr>
            <a:r>
              <a:rPr lang="en-US" sz="2000" dirty="0" smtClean="0">
                <a:solidFill>
                  <a:srgbClr val="FFFFFF"/>
                </a:solidFill>
              </a:rPr>
              <a:t>Consumer awareness</a:t>
            </a:r>
          </a:p>
        </p:txBody>
      </p:sp>
      <p:sp>
        <p:nvSpPr>
          <p:cNvPr id="16" name="Title 15"/>
          <p:cNvSpPr>
            <a:spLocks noGrp="1"/>
          </p:cNvSpPr>
          <p:nvPr>
            <p:ph type="title"/>
          </p:nvPr>
        </p:nvSpPr>
        <p:spPr/>
        <p:txBody>
          <a:bodyPr/>
          <a:lstStyle/>
          <a:p>
            <a:pPr lvl="0"/>
            <a:r>
              <a:rPr lang="en-US" cap="all" dirty="0"/>
              <a:t>Consumer privacy concerns</a:t>
            </a:r>
            <a:br>
              <a:rPr lang="en-US" cap="all" dirty="0"/>
            </a:br>
            <a:r>
              <a:rPr lang="en-US" cap="all" dirty="0"/>
              <a:t>are on the rise</a:t>
            </a:r>
            <a:endParaRPr lang="en-US" cap="all"/>
          </a:p>
        </p:txBody>
      </p:sp>
      <p:sp>
        <p:nvSpPr>
          <p:cNvPr id="17412" name="Slide Number Placeholder 3"/>
          <p:cNvSpPr>
            <a:spLocks noGrp="1"/>
          </p:cNvSpPr>
          <p:nvPr>
            <p:ph type="sldNum" sz="quarter" idx="10"/>
          </p:nvPr>
        </p:nvSpPr>
        <p:spPr/>
        <p:txBody>
          <a:bodyPr/>
          <a:lstStyle/>
          <a:p>
            <a:fld id="{BE0A6DCC-D165-4E00-A430-5C67179EF7B1}" type="slidenum">
              <a:rPr lang="en-US"/>
              <a:pPr/>
              <a:t>9</a:t>
            </a:fld>
            <a:endParaRPr lang="en-US"/>
          </a:p>
        </p:txBody>
      </p:sp>
      <p:sp>
        <p:nvSpPr>
          <p:cNvPr id="6" name="Rectangle 5"/>
          <p:cNvSpPr/>
          <p:nvPr/>
        </p:nvSpPr>
        <p:spPr>
          <a:xfrm>
            <a:off x="3244508" y="4140656"/>
            <a:ext cx="1479892" cy="215444"/>
          </a:xfrm>
          <a:prstGeom prst="rect">
            <a:avLst/>
          </a:prstGeom>
        </p:spPr>
        <p:txBody>
          <a:bodyPr wrap="none">
            <a:spAutoFit/>
          </a:bodyPr>
          <a:lstStyle/>
          <a:p>
            <a:pPr algn="r"/>
            <a:r>
              <a:rPr lang="en-US" sz="800" cap="all">
                <a:solidFill>
                  <a:srgbClr val="BABABA"/>
                </a:solidFill>
              </a:rPr>
              <a:t>REUTERS/Daniel Munoz</a:t>
            </a:r>
          </a:p>
        </p:txBody>
      </p:sp>
      <p:sp>
        <p:nvSpPr>
          <p:cNvPr id="12" name="Rectangle 11"/>
          <p:cNvSpPr/>
          <p:nvPr/>
        </p:nvSpPr>
        <p:spPr>
          <a:xfrm>
            <a:off x="0" y="0"/>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6"/>
          <p:cNvPicPr>
            <a:picLocks noChangeAspect="1"/>
          </p:cNvPicPr>
          <p:nvPr/>
        </p:nvPicPr>
        <p:blipFill>
          <a:blip r:embed="rId3" cstate="print"/>
          <a:stretch>
            <a:fillRect/>
          </a:stretch>
        </p:blipFill>
        <p:spPr bwMode="auto">
          <a:xfrm>
            <a:off x="838200" y="1088281"/>
            <a:ext cx="7479792" cy="4702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1000"/>
                                  </p:stCondLst>
                                  <p:childTnLst>
                                    <p:animMotion origin="layout" path="M -4.44444E-6 -3.7037E-7 L -0.20486 -0.07384 " pathEditMode="relative" rAng="0" ptsTypes="AA">
                                      <p:cBhvr>
                                        <p:cTn id="6" dur="2000" fill="hold"/>
                                        <p:tgtEl>
                                          <p:spTgt spid="8"/>
                                        </p:tgtEl>
                                        <p:attrNameLst>
                                          <p:attrName>ppt_x</p:attrName>
                                          <p:attrName>ppt_y</p:attrName>
                                        </p:attrNameLst>
                                      </p:cBhvr>
                                      <p:rCtr x="-10200" y="-3700"/>
                                    </p:animMotion>
                                  </p:childTnLst>
                                </p:cTn>
                              </p:par>
                              <p:par>
                                <p:cTn id="7" presetID="6" presetClass="emph" presetSubtype="0" accel="50000" decel="50000" fill="hold" nodeType="withEffect">
                                  <p:stCondLst>
                                    <p:cond delay="1000"/>
                                  </p:stCondLst>
                                  <p:childTnLst>
                                    <p:animScale>
                                      <p:cBhvr>
                                        <p:cTn id="8" dur="2000" fill="hold"/>
                                        <p:tgtEl>
                                          <p:spTgt spid="8"/>
                                        </p:tgtEl>
                                      </p:cBhvr>
                                      <p:by x="50000" y="50000"/>
                                    </p:animScale>
                                  </p:childTnLst>
                                </p:cTn>
                              </p:par>
                              <p:par>
                                <p:cTn id="9" presetID="10" presetClass="exit" presetSubtype="0" fill="hold" grpId="0" nodeType="withEffect">
                                  <p:stCondLst>
                                    <p:cond delay="1500"/>
                                  </p:stCondLst>
                                  <p:childTnLst>
                                    <p:animEffect transition="out" filter="fade">
                                      <p:cBhvr>
                                        <p:cTn id="10" dur="2000"/>
                                        <p:tgtEl>
                                          <p:spTgt spid="12"/>
                                        </p:tgtEl>
                                      </p:cBhvr>
                                    </p:animEffect>
                                    <p:set>
                                      <p:cBhvr>
                                        <p:cTn id="11" dur="1" fill="hold">
                                          <p:stCondLst>
                                            <p:cond delay="1999"/>
                                          </p:stCondLst>
                                        </p:cTn>
                                        <p:tgtEl>
                                          <p:spTgt spid="12"/>
                                        </p:tgtEl>
                                        <p:attrNameLst>
                                          <p:attrName>style.visibility</p:attrName>
                                        </p:attrNameLst>
                                      </p:cBhvr>
                                      <p:to>
                                        <p:strVal val="hidden"/>
                                      </p:to>
                                    </p:set>
                                  </p:childTnLst>
                                </p:cTn>
                              </p:par>
                              <p:par>
                                <p:cTn id="12" presetID="3" presetClass="emph" presetSubtype="2" fill="hold" grpId="1" nodeType="withEffect">
                                  <p:stCondLst>
                                    <p:cond delay="1000"/>
                                  </p:stCondLst>
                                  <p:childTnLst>
                                    <p:animClr clrSpc="rgb" dir="cw">
                                      <p:cBhvr override="childStyle">
                                        <p:cTn id="13" dur="5000" fill="hold"/>
                                        <p:tgtEl>
                                          <p:spTgt spid="13"/>
                                        </p:tgtEl>
                                        <p:attrNameLst>
                                          <p:attrName>style.color</p:attrName>
                                        </p:attrNameLst>
                                      </p:cBhvr>
                                      <p:to>
                                        <a:srgbClr val="4B4B4B"/>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p:bldP spid="12" grpId="0" animBg="1"/>
    </p:bldLst>
  </p:timing>
</p:sld>
</file>

<file path=ppt/theme/theme1.xml><?xml version="1.0" encoding="utf-8"?>
<a:theme xmlns:a="http://schemas.openxmlformats.org/drawingml/2006/main" name="tr_general_use_template_05-01-08[1]">
  <a:themeElements>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fontScheme name="tr_general_use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tr_general_use_template_05-01-08[1]</Template>
  <TotalTime>9925</TotalTime>
  <Words>986</Words>
  <Application>Microsoft Macintosh PowerPoint</Application>
  <PresentationFormat>On-screen Show (4:3)</PresentationFormat>
  <Paragraphs>115</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tr_general_use_template_05-01-08[1]</vt:lpstr>
      <vt:lpstr>PowerPoint Presentation</vt:lpstr>
      <vt:lpstr>Thomson Reuters </vt:lpstr>
      <vt:lpstr>Thomson Reuters </vt:lpstr>
      <vt:lpstr>PowerPoint Presentation</vt:lpstr>
      <vt:lpstr>How we manage data is critical to our business of delivering information to customers</vt:lpstr>
      <vt:lpstr>DRINKING FROM THE FIRE HOSE</vt:lpstr>
      <vt:lpstr>PowerPoint Presentation</vt:lpstr>
      <vt:lpstr>Surviving the behavioral data tornado</vt:lpstr>
      <vt:lpstr>Consumer privacy concerns are on the rise</vt:lpstr>
      <vt:lpstr>Privacy concerns for B2B are also on the rise</vt:lpstr>
      <vt:lpstr>Delivering solutions to B2B                              </vt:lpstr>
      <vt:lpstr>Privacy As Shareholder Value</vt:lpstr>
      <vt:lpstr>PowerPoint Presentation</vt:lpstr>
      <vt:lpstr>Keys to succeed in B2B</vt:lpstr>
      <vt:lpstr>PowerPoint Presentation</vt:lpstr>
    </vt:vector>
  </TitlesOfParts>
  <Manager/>
  <Company>Thomson Reuters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Strata Conference</dc:title>
  <dc:subject>Keynote</dc:subject>
  <dc:creator>James Powell</dc:creator>
  <cp:keywords/>
  <dc:description/>
  <cp:lastModifiedBy>James Powell</cp:lastModifiedBy>
  <cp:revision>883</cp:revision>
  <dcterms:created xsi:type="dcterms:W3CDTF">2011-01-27T23:59:28Z</dcterms:created>
  <dcterms:modified xsi:type="dcterms:W3CDTF">2011-02-02T16:03:01Z</dcterms:modified>
  <cp:category/>
</cp:coreProperties>
</file>